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2" r:id="rId1"/>
    <p:sldMasterId id="2147483664" r:id="rId2"/>
    <p:sldMasterId id="2147483671" r:id="rId3"/>
  </p:sldMasterIdLst>
  <p:notesMasterIdLst>
    <p:notesMasterId r:id="rId15"/>
  </p:notesMasterIdLst>
  <p:sldIdLst>
    <p:sldId id="284" r:id="rId4"/>
    <p:sldId id="263" r:id="rId5"/>
    <p:sldId id="292" r:id="rId6"/>
    <p:sldId id="260" r:id="rId7"/>
    <p:sldId id="281" r:id="rId8"/>
    <p:sldId id="262" r:id="rId9"/>
    <p:sldId id="289" r:id="rId10"/>
    <p:sldId id="285" r:id="rId11"/>
    <p:sldId id="280" r:id="rId12"/>
    <p:sldId id="288" r:id="rId13"/>
    <p:sldId id="276" r:id="rId14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E0F8AC9E-94E0-4753-AB98-2A981C73219A}">
          <p14:sldIdLst>
            <p14:sldId id="284"/>
            <p14:sldId id="263"/>
            <p14:sldId id="292"/>
            <p14:sldId id="260"/>
            <p14:sldId id="281"/>
            <p14:sldId id="262"/>
            <p14:sldId id="289"/>
            <p14:sldId id="285"/>
            <p14:sldId id="280"/>
            <p14:sldId id="288"/>
            <p14:sldId id="276"/>
          </p14:sldIdLst>
        </p14:section>
      </p14:sectionLst>
    </p:ext>
    <p:ext uri="{EFAFB233-063F-42B5-8137-9DF3F51BA10A}">
      <p15:sldGuideLst xmlns:p15="http://schemas.microsoft.com/office/powerpoint/2012/main">
        <p15:guide id="3" orient="horz" pos="792" userDrawn="1">
          <p15:clr>
            <a:srgbClr val="A4A3A4"/>
          </p15:clr>
        </p15:guide>
        <p15:guide id="4" pos="288" userDrawn="1">
          <p15:clr>
            <a:srgbClr val="A4A3A4"/>
          </p15:clr>
        </p15:guide>
        <p15:guide id="5" orient="horz" pos="600" userDrawn="1">
          <p15:clr>
            <a:srgbClr val="A4A3A4"/>
          </p15:clr>
        </p15:guide>
      </p15:sldGuideLst>
    </p:ext>
    <p:ext uri="GoogleSlidesCustomDataVersion2">
      <go:slidesCustomData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xmlns="" r:id="rId27" roundtripDataSignature="AMtx7mjt3491jQ7aCoyIz2WXeHKroE7tp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20000"/>
    <a:srgbClr val="E60000"/>
    <a:srgbClr val="FFF7F7"/>
    <a:srgbClr val="FFEFEF"/>
    <a:srgbClr val="FFC7C7"/>
    <a:srgbClr val="FF0000"/>
    <a:srgbClr val="F2B300"/>
    <a:srgbClr val="45CDD7"/>
    <a:srgbClr val="FF717F"/>
    <a:srgbClr val="FFBE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AAD8F4D-43EB-41E5-8A38-28AB6DFB1B60}">
  <a:tblStyle styleId="{0AAD8F4D-43EB-41E5-8A38-28AB6DFB1B6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4" d="100"/>
          <a:sy n="94" d="100"/>
        </p:scale>
        <p:origin x="240" y="-29"/>
      </p:cViewPr>
      <p:guideLst>
        <p:guide orient="horz" pos="792"/>
        <p:guide pos="288"/>
        <p:guide orient="horz" pos="60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2" Type="http://schemas.openxmlformats.org/officeDocument/2006/relationships/slideMaster" Target="slideMasters/slideMaster2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notesMaster" Target="notesMasters/notesMaster1.xml"/><Relationship Id="rId28" Type="http://schemas.openxmlformats.org/officeDocument/2006/relationships/presProps" Target="presProps.xml"/><Relationship Id="rId10" Type="http://schemas.openxmlformats.org/officeDocument/2006/relationships/slide" Target="slides/slide7.xml"/><Relationship Id="rId31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7" Type="http://customschemas.google.com/relationships/presentationmetadata" Target="meta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>
          <a:extLst>
            <a:ext uri="{FF2B5EF4-FFF2-40B4-BE49-F238E27FC236}">
              <a16:creationId xmlns:a16="http://schemas.microsoft.com/office/drawing/2014/main" id="{59B870D7-ED5B-C7CD-FB99-2991954CAA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5:notes">
            <a:extLst>
              <a:ext uri="{FF2B5EF4-FFF2-40B4-BE49-F238E27FC236}">
                <a16:creationId xmlns:a16="http://schemas.microsoft.com/office/drawing/2014/main" id="{C8B270BB-F67C-52E3-249C-6FE0C237CA9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5:notes">
            <a:extLst>
              <a:ext uri="{FF2B5EF4-FFF2-40B4-BE49-F238E27FC236}">
                <a16:creationId xmlns:a16="http://schemas.microsoft.com/office/drawing/2014/main" id="{151B863E-6240-36E9-EB23-2DAA667D251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8578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>
          <a:extLst>
            <a:ext uri="{FF2B5EF4-FFF2-40B4-BE49-F238E27FC236}">
              <a16:creationId xmlns:a16="http://schemas.microsoft.com/office/drawing/2014/main" id="{151880CA-7D91-EB2D-F062-3417EA5020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5:notes">
            <a:extLst>
              <a:ext uri="{FF2B5EF4-FFF2-40B4-BE49-F238E27FC236}">
                <a16:creationId xmlns:a16="http://schemas.microsoft.com/office/drawing/2014/main" id="{F844D651-0E22-11B7-3E49-93D0C466D1D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5:notes">
            <a:extLst>
              <a:ext uri="{FF2B5EF4-FFF2-40B4-BE49-F238E27FC236}">
                <a16:creationId xmlns:a16="http://schemas.microsoft.com/office/drawing/2014/main" id="{B572D276-D162-44D3-1311-94BF994A7FF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0914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>
          <a:extLst>
            <a:ext uri="{FF2B5EF4-FFF2-40B4-BE49-F238E27FC236}">
              <a16:creationId xmlns:a16="http://schemas.microsoft.com/office/drawing/2014/main" id="{3858C15A-21E5-D0B4-5C72-89C04CF61F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8:notes">
            <a:extLst>
              <a:ext uri="{FF2B5EF4-FFF2-40B4-BE49-F238E27FC236}">
                <a16:creationId xmlns:a16="http://schemas.microsoft.com/office/drawing/2014/main" id="{0249CF2E-B3CE-50FC-0E58-1811FDF49B2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18:notes">
            <a:extLst>
              <a:ext uri="{FF2B5EF4-FFF2-40B4-BE49-F238E27FC236}">
                <a16:creationId xmlns:a16="http://schemas.microsoft.com/office/drawing/2014/main" id="{6B717691-3C24-0380-C63D-D036EE324A2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1358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>
          <a:extLst>
            <a:ext uri="{FF2B5EF4-FFF2-40B4-BE49-F238E27FC236}">
              <a16:creationId xmlns:a16="http://schemas.microsoft.com/office/drawing/2014/main" id="{466C47D1-19F6-52AF-3914-DD3C990589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8:notes">
            <a:extLst>
              <a:ext uri="{FF2B5EF4-FFF2-40B4-BE49-F238E27FC236}">
                <a16:creationId xmlns:a16="http://schemas.microsoft.com/office/drawing/2014/main" id="{ACA1F779-4C2B-4CD1-FBDD-A40F0A32234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18:notes">
            <a:extLst>
              <a:ext uri="{FF2B5EF4-FFF2-40B4-BE49-F238E27FC236}">
                <a16:creationId xmlns:a16="http://schemas.microsoft.com/office/drawing/2014/main" id="{40004D30-6E86-E263-D5DA-7577B1C759B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1693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>
          <a:extLst>
            <a:ext uri="{FF2B5EF4-FFF2-40B4-BE49-F238E27FC236}">
              <a16:creationId xmlns:a16="http://schemas.microsoft.com/office/drawing/2014/main" id="{3929A6DC-B367-28E0-7428-54B20F0398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8:notes">
            <a:extLst>
              <a:ext uri="{FF2B5EF4-FFF2-40B4-BE49-F238E27FC236}">
                <a16:creationId xmlns:a16="http://schemas.microsoft.com/office/drawing/2014/main" id="{85D26A00-5187-365A-A052-1494FDEB8D6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18:notes">
            <a:extLst>
              <a:ext uri="{FF2B5EF4-FFF2-40B4-BE49-F238E27FC236}">
                <a16:creationId xmlns:a16="http://schemas.microsoft.com/office/drawing/2014/main" id="{734AEEA7-AB52-2AAE-822D-5AA44837BD6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4657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02257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64750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910997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46657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551618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496240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797256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432234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18534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602841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54" r:id="rId2"/>
    <p:sldLayoutId id="2147483662" r:id="rId3"/>
    <p:sldLayoutId id="2147483663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668DB97-BE7C-D925-30FD-9C50B3816BC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77440" y="428"/>
            <a:ext cx="12346881" cy="6945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3798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AC8B568-3D3C-3E86-5500-B520D98306F0}"/>
              </a:ext>
            </a:extLst>
          </p:cNvPr>
          <p:cNvGrpSpPr/>
          <p:nvPr userDrawn="1"/>
        </p:nvGrpSpPr>
        <p:grpSpPr>
          <a:xfrm>
            <a:off x="0" y="6651168"/>
            <a:ext cx="12670971" cy="435429"/>
            <a:chOff x="0" y="6651168"/>
            <a:chExt cx="12670971" cy="435429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BD5555CE-25B3-CABF-D580-C0F88491BEFE}"/>
                </a:ext>
              </a:extLst>
            </p:cNvPr>
            <p:cNvSpPr/>
            <p:nvPr userDrawn="1"/>
          </p:nvSpPr>
          <p:spPr>
            <a:xfrm flipH="1" flipV="1">
              <a:off x="5519057" y="6651712"/>
              <a:ext cx="7151914" cy="434885"/>
            </a:xfrm>
            <a:custGeom>
              <a:avLst/>
              <a:gdLst/>
              <a:ahLst/>
              <a:cxnLst/>
              <a:rect l="l" t="t" r="r" b="b"/>
              <a:pathLst>
                <a:path w="7315200" h="1024128">
                  <a:moveTo>
                    <a:pt x="0" y="0"/>
                  </a:moveTo>
                  <a:lnTo>
                    <a:pt x="7315200" y="0"/>
                  </a:lnTo>
                  <a:lnTo>
                    <a:pt x="7315200" y="1024128"/>
                  </a:lnTo>
                  <a:lnTo>
                    <a:pt x="0" y="10241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-2284" t="-135494" r="1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7572DB9-8AEB-605A-8F56-BC9A0CE87D27}"/>
                </a:ext>
              </a:extLst>
            </p:cNvPr>
            <p:cNvSpPr/>
            <p:nvPr userDrawn="1"/>
          </p:nvSpPr>
          <p:spPr>
            <a:xfrm>
              <a:off x="0" y="6651168"/>
              <a:ext cx="5627915" cy="402771"/>
            </a:xfrm>
            <a:prstGeom prst="rect">
              <a:avLst/>
            </a:prstGeom>
            <a:solidFill>
              <a:srgbClr val="5B000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A17CC75-0266-7826-42A2-A3B90927FA5D}"/>
              </a:ext>
            </a:extLst>
          </p:cNvPr>
          <p:cNvGrpSpPr/>
          <p:nvPr userDrawn="1"/>
        </p:nvGrpSpPr>
        <p:grpSpPr>
          <a:xfrm>
            <a:off x="-622201" y="-10886"/>
            <a:ext cx="12901287" cy="404184"/>
            <a:chOff x="-622201" y="-10886"/>
            <a:chExt cx="12901287" cy="404184"/>
          </a:xfrm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0F4394B1-42DA-2076-40EA-F5DB6481935B}"/>
                </a:ext>
              </a:extLst>
            </p:cNvPr>
            <p:cNvSpPr/>
            <p:nvPr userDrawn="1"/>
          </p:nvSpPr>
          <p:spPr>
            <a:xfrm>
              <a:off x="-622201" y="-1"/>
              <a:ext cx="7315200" cy="393299"/>
            </a:xfrm>
            <a:custGeom>
              <a:avLst/>
              <a:gdLst/>
              <a:ahLst/>
              <a:cxnLst/>
              <a:rect l="l" t="t" r="r" b="b"/>
              <a:pathLst>
                <a:path w="7315200" h="1024128">
                  <a:moveTo>
                    <a:pt x="0" y="0"/>
                  </a:moveTo>
                  <a:lnTo>
                    <a:pt x="7315200" y="0"/>
                  </a:lnTo>
                  <a:lnTo>
                    <a:pt x="7315200" y="1024128"/>
                  </a:lnTo>
                  <a:lnTo>
                    <a:pt x="0" y="10241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t="-160394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55157E1-0A45-B6AC-0EBB-7A01A63B633F}"/>
                </a:ext>
              </a:extLst>
            </p:cNvPr>
            <p:cNvSpPr/>
            <p:nvPr userDrawn="1"/>
          </p:nvSpPr>
          <p:spPr>
            <a:xfrm>
              <a:off x="6651171" y="-10886"/>
              <a:ext cx="5627915" cy="402771"/>
            </a:xfrm>
            <a:prstGeom prst="rect">
              <a:avLst/>
            </a:prstGeom>
            <a:solidFill>
              <a:srgbClr val="5B000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369844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81" r:id="rId2"/>
    <p:sldLayoutId id="2147483682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jpg"/><Relationship Id="rId4" Type="http://schemas.openxmlformats.org/officeDocument/2006/relationships/image" Target="../media/image1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3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3.png"/><Relationship Id="rId5" Type="http://schemas.openxmlformats.org/officeDocument/2006/relationships/image" Target="../media/image30.png"/><Relationship Id="rId4" Type="http://schemas.openxmlformats.org/officeDocument/2006/relationships/notesSlide" Target="../notesSlides/notesSlide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ithub.com/cdmafAdi/Tech-Mirage_85_RouteSync_2.0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723A3F-BF7F-A63E-DFF9-0FA766AE63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3">
            <a:extLst>
              <a:ext uri="{FF2B5EF4-FFF2-40B4-BE49-F238E27FC236}">
                <a16:creationId xmlns:a16="http://schemas.microsoft.com/office/drawing/2014/main" id="{9C9EC1E8-50F0-594B-D72F-7FE53C0D511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4630400" h="8229600">
                <a:moveTo>
                  <a:pt x="0" y="0"/>
                </a:moveTo>
                <a:lnTo>
                  <a:pt x="14630400" y="0"/>
                </a:lnTo>
                <a:lnTo>
                  <a:pt x="146304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6">
            <a:extLst>
              <a:ext uri="{FF2B5EF4-FFF2-40B4-BE49-F238E27FC236}">
                <a16:creationId xmlns:a16="http://schemas.microsoft.com/office/drawing/2014/main" id="{157C48A1-958B-BDC8-8917-A1E7E9F32B25}"/>
              </a:ext>
            </a:extLst>
          </p:cNvPr>
          <p:cNvSpPr/>
          <p:nvPr/>
        </p:nvSpPr>
        <p:spPr>
          <a:xfrm>
            <a:off x="2705101" y="38101"/>
            <a:ext cx="6781799" cy="6781799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1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5729495-97AF-FD52-3AB0-5D2450DBA74B}"/>
              </a:ext>
            </a:extLst>
          </p:cNvPr>
          <p:cNvSpPr txBox="1">
            <a:spLocks/>
          </p:cNvSpPr>
          <p:nvPr/>
        </p:nvSpPr>
        <p:spPr>
          <a:xfrm>
            <a:off x="2362200" y="1905341"/>
            <a:ext cx="7467600" cy="2437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850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6600" b="1" dirty="0">
                <a:solidFill>
                  <a:schemeClr val="bg1"/>
                </a:solidFill>
                <a:latin typeface="Vodafone Rg" panose="020B0606080202020204" pitchFamily="34" charset="0"/>
                <a:cs typeface="Calibri" panose="020F0502020204030204" pitchFamily="34" charset="0"/>
              </a:rPr>
              <a:t>VOIS Innovation </a:t>
            </a:r>
          </a:p>
          <a:p>
            <a:pPr algn="ctr"/>
            <a:r>
              <a:rPr lang="en-US" sz="6600" b="1" dirty="0">
                <a:solidFill>
                  <a:schemeClr val="bg1"/>
                </a:solidFill>
                <a:latin typeface="Vodafone Rg" panose="020B0606080202020204" pitchFamily="34" charset="0"/>
                <a:cs typeface="Calibri" panose="020F0502020204030204" pitchFamily="34" charset="0"/>
              </a:rPr>
              <a:t>Marathon 2.0 </a:t>
            </a:r>
          </a:p>
          <a:p>
            <a:pPr algn="ctr"/>
            <a:r>
              <a:rPr lang="en-IN" b="1" dirty="0">
                <a:solidFill>
                  <a:schemeClr val="bg1"/>
                </a:solidFill>
                <a:latin typeface="Vodafone Rg" panose="020B0606080202020204" pitchFamily="34" charset="0"/>
                <a:cs typeface="Calibri" panose="020F0502020204030204" pitchFamily="34" charset="0"/>
              </a:rPr>
              <a:t>On Emerging Technology</a:t>
            </a:r>
          </a:p>
        </p:txBody>
      </p:sp>
      <p:sp>
        <p:nvSpPr>
          <p:cNvPr id="5" name="Freeform 2">
            <a:extLst>
              <a:ext uri="{FF2B5EF4-FFF2-40B4-BE49-F238E27FC236}">
                <a16:creationId xmlns:a16="http://schemas.microsoft.com/office/drawing/2014/main" id="{3901539B-3E4F-88C2-6ABE-7F68AE084607}"/>
              </a:ext>
            </a:extLst>
          </p:cNvPr>
          <p:cNvSpPr/>
          <p:nvPr/>
        </p:nvSpPr>
        <p:spPr>
          <a:xfrm>
            <a:off x="292748" y="197497"/>
            <a:ext cx="1753766" cy="574358"/>
          </a:xfrm>
          <a:custGeom>
            <a:avLst/>
            <a:gdLst/>
            <a:ahLst/>
            <a:cxnLst/>
            <a:rect l="l" t="t" r="r" b="b"/>
            <a:pathLst>
              <a:path w="2720172" h="890856">
                <a:moveTo>
                  <a:pt x="0" y="0"/>
                </a:moveTo>
                <a:lnTo>
                  <a:pt x="2720172" y="0"/>
                </a:lnTo>
                <a:lnTo>
                  <a:pt x="2720172" y="890856"/>
                </a:lnTo>
                <a:lnTo>
                  <a:pt x="0" y="89085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2">
            <a:extLst>
              <a:ext uri="{FF2B5EF4-FFF2-40B4-BE49-F238E27FC236}">
                <a16:creationId xmlns:a16="http://schemas.microsoft.com/office/drawing/2014/main" id="{29E9B9AF-6FE0-E406-C2CD-90613301085C}"/>
              </a:ext>
            </a:extLst>
          </p:cNvPr>
          <p:cNvSpPr/>
          <p:nvPr/>
        </p:nvSpPr>
        <p:spPr>
          <a:xfrm flipH="1">
            <a:off x="10122548" y="6032241"/>
            <a:ext cx="1753766" cy="574358"/>
          </a:xfrm>
          <a:custGeom>
            <a:avLst/>
            <a:gdLst/>
            <a:ahLst/>
            <a:cxnLst/>
            <a:rect l="l" t="t" r="r" b="b"/>
            <a:pathLst>
              <a:path w="2720172" h="890856">
                <a:moveTo>
                  <a:pt x="0" y="0"/>
                </a:moveTo>
                <a:lnTo>
                  <a:pt x="2720172" y="0"/>
                </a:lnTo>
                <a:lnTo>
                  <a:pt x="2720172" y="890856"/>
                </a:lnTo>
                <a:lnTo>
                  <a:pt x="0" y="89085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1144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>
          <a:extLst>
            <a:ext uri="{FF2B5EF4-FFF2-40B4-BE49-F238E27FC236}">
              <a16:creationId xmlns:a16="http://schemas.microsoft.com/office/drawing/2014/main" id="{2166F986-3C94-C86A-E81E-498FB58B09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9F5A38-60B6-4F88-EEC5-02B5D33CB8F2}"/>
              </a:ext>
            </a:extLst>
          </p:cNvPr>
          <p:cNvSpPr txBox="1">
            <a:spLocks/>
          </p:cNvSpPr>
          <p:nvPr/>
        </p:nvSpPr>
        <p:spPr>
          <a:xfrm>
            <a:off x="446315" y="582388"/>
            <a:ext cx="8011885" cy="4616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000" b="1" dirty="0">
                <a:solidFill>
                  <a:srgbClr val="A20000"/>
                </a:solidFill>
                <a:latin typeface="Vodafone Rg" panose="020B0606080202020204" pitchFamily="34" charset="0"/>
              </a:rPr>
              <a:t>Bank Details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70FD0F6-17FE-ABF1-7D8E-4A204CDDEE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1991850"/>
              </p:ext>
            </p:extLst>
          </p:nvPr>
        </p:nvGraphicFramePr>
        <p:xfrm>
          <a:off x="476105" y="1085545"/>
          <a:ext cx="11264628" cy="2108200"/>
        </p:xfrm>
        <a:graphic>
          <a:graphicData uri="http://schemas.openxmlformats.org/drawingml/2006/table">
            <a:tbl>
              <a:tblPr firstRow="1" bandRow="1">
                <a:tableStyleId>{0AAD8F4D-43EB-41E5-8A38-28AB6DFB1B60}</a:tableStyleId>
              </a:tblPr>
              <a:tblGrid>
                <a:gridCol w="1877438">
                  <a:extLst>
                    <a:ext uri="{9D8B030D-6E8A-4147-A177-3AD203B41FA5}">
                      <a16:colId xmlns:a16="http://schemas.microsoft.com/office/drawing/2014/main" val="276395733"/>
                    </a:ext>
                  </a:extLst>
                </a:gridCol>
                <a:gridCol w="1788326">
                  <a:extLst>
                    <a:ext uri="{9D8B030D-6E8A-4147-A177-3AD203B41FA5}">
                      <a16:colId xmlns:a16="http://schemas.microsoft.com/office/drawing/2014/main" val="68367769"/>
                    </a:ext>
                  </a:extLst>
                </a:gridCol>
                <a:gridCol w="1966550">
                  <a:extLst>
                    <a:ext uri="{9D8B030D-6E8A-4147-A177-3AD203B41FA5}">
                      <a16:colId xmlns:a16="http://schemas.microsoft.com/office/drawing/2014/main" val="3364172202"/>
                    </a:ext>
                  </a:extLst>
                </a:gridCol>
                <a:gridCol w="1877438">
                  <a:extLst>
                    <a:ext uri="{9D8B030D-6E8A-4147-A177-3AD203B41FA5}">
                      <a16:colId xmlns:a16="http://schemas.microsoft.com/office/drawing/2014/main" val="3594999873"/>
                    </a:ext>
                  </a:extLst>
                </a:gridCol>
                <a:gridCol w="1877438">
                  <a:extLst>
                    <a:ext uri="{9D8B030D-6E8A-4147-A177-3AD203B41FA5}">
                      <a16:colId xmlns:a16="http://schemas.microsoft.com/office/drawing/2014/main" val="3962065889"/>
                    </a:ext>
                  </a:extLst>
                </a:gridCol>
                <a:gridCol w="1877438">
                  <a:extLst>
                    <a:ext uri="{9D8B030D-6E8A-4147-A177-3AD203B41FA5}">
                      <a16:colId xmlns:a16="http://schemas.microsoft.com/office/drawing/2014/main" val="1446855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Full Name (as per bank records): 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2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Bank Name</a:t>
                      </a:r>
                      <a:endParaRPr lang="en-US" sz="1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2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Branch Name</a:t>
                      </a:r>
                      <a:endParaRPr lang="en-US" sz="16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2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Account Number</a:t>
                      </a:r>
                      <a:endParaRPr lang="en-US" sz="16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2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Account Type (Savings / Current)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2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IFSC Code</a:t>
                      </a:r>
                      <a:endParaRPr lang="en-US" sz="1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2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5502574"/>
                  </a:ext>
                </a:extLst>
              </a:tr>
              <a:tr h="38825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Soham Shripad Mule</a:t>
                      </a:r>
                    </a:p>
                  </a:txBody>
                  <a:tcPr>
                    <a:lnL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7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Bank of Baroda</a:t>
                      </a:r>
                    </a:p>
                  </a:txBody>
                  <a:tcPr>
                    <a:lnL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7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Sahakar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Nagar</a:t>
                      </a:r>
                    </a:p>
                  </a:txBody>
                  <a:tcPr>
                    <a:lnL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7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44220100012810</a:t>
                      </a:r>
                    </a:p>
                  </a:txBody>
                  <a:tcPr>
                    <a:lnL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7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Savings</a:t>
                      </a:r>
                    </a:p>
                  </a:txBody>
                  <a:tcPr>
                    <a:lnL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7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BARB0SAHPUN</a:t>
                      </a:r>
                    </a:p>
                  </a:txBody>
                  <a:tcPr>
                    <a:lnL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78404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ADITYA AJAY TILEKAR</a:t>
                      </a:r>
                    </a:p>
                  </a:txBody>
                  <a:tcPr>
                    <a:lnL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7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SVC Co-operative</a:t>
                      </a:r>
                      <a:br>
                        <a:rPr lang="en-US" sz="16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</a:br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BANK LTD.</a:t>
                      </a:r>
                    </a:p>
                  </a:txBody>
                  <a:tcPr>
                    <a:lnL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7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Hadapsar</a:t>
                      </a:r>
                    </a:p>
                  </a:txBody>
                  <a:tcPr>
                    <a:lnL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7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300003000056796</a:t>
                      </a:r>
                    </a:p>
                  </a:txBody>
                  <a:tcPr>
                    <a:lnL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7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Savings</a:t>
                      </a:r>
                    </a:p>
                  </a:txBody>
                  <a:tcPr>
                    <a:lnL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7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SVCB0000109</a:t>
                      </a:r>
                    </a:p>
                  </a:txBody>
                  <a:tcPr>
                    <a:lnL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45490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Ms. Komal</a:t>
                      </a:r>
                    </a:p>
                  </a:txBody>
                  <a:tcPr>
                    <a:lnL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7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SBI</a:t>
                      </a:r>
                    </a:p>
                  </a:txBody>
                  <a:tcPr>
                    <a:lnL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7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Vikas </a:t>
                      </a:r>
                      <a:r>
                        <a:rPr lang="en-US" sz="1600" b="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Nagar,Bhiwani</a:t>
                      </a:r>
                      <a:endParaRPr lang="en-US" sz="1600" b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7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42985020728</a:t>
                      </a:r>
                    </a:p>
                  </a:txBody>
                  <a:tcPr>
                    <a:lnL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7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Savings</a:t>
                      </a:r>
                    </a:p>
                  </a:txBody>
                  <a:tcPr>
                    <a:lnL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7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SBIN0050547</a:t>
                      </a:r>
                    </a:p>
                  </a:txBody>
                  <a:tcPr>
                    <a:lnL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0317222"/>
                  </a:ext>
                </a:extLst>
              </a:tr>
            </a:tbl>
          </a:graphicData>
        </a:graphic>
      </p:graphicFrame>
      <p:grpSp>
        <p:nvGrpSpPr>
          <p:cNvPr id="16" name="Group 15">
            <a:extLst>
              <a:ext uri="{FF2B5EF4-FFF2-40B4-BE49-F238E27FC236}">
                <a16:creationId xmlns:a16="http://schemas.microsoft.com/office/drawing/2014/main" id="{DC4C51AD-861B-F0A7-9A34-F890EFD7A498}"/>
              </a:ext>
            </a:extLst>
          </p:cNvPr>
          <p:cNvGrpSpPr/>
          <p:nvPr/>
        </p:nvGrpSpPr>
        <p:grpSpPr>
          <a:xfrm>
            <a:off x="212270" y="3429000"/>
            <a:ext cx="11911693" cy="2986875"/>
            <a:chOff x="593389" y="3418267"/>
            <a:chExt cx="11128438" cy="2986875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C201B849-0B51-4A54-09A7-A7F17BA2BA49}"/>
                </a:ext>
              </a:extLst>
            </p:cNvPr>
            <p:cNvGrpSpPr/>
            <p:nvPr/>
          </p:nvGrpSpPr>
          <p:grpSpPr>
            <a:xfrm>
              <a:off x="593389" y="5804978"/>
              <a:ext cx="11030060" cy="600164"/>
              <a:chOff x="593389" y="5804978"/>
              <a:chExt cx="11030060" cy="600164"/>
            </a:xfrm>
          </p:grpSpPr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D788107-B3A1-7F7D-432E-A4048656C530}"/>
                  </a:ext>
                </a:extLst>
              </p:cNvPr>
              <p:cNvSpPr txBox="1"/>
              <p:nvPr/>
            </p:nvSpPr>
            <p:spPr>
              <a:xfrm>
                <a:off x="593389" y="5804978"/>
                <a:ext cx="3127663" cy="6001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b="1"/>
                  <a:t>Team Member 1</a:t>
                </a:r>
                <a:br>
                  <a:rPr lang="en-US" sz="1100" b="1"/>
                </a:br>
                <a:r>
                  <a:rPr lang="en-US" sz="1100"/>
                  <a:t>Passbook/ Bank Statement With Name and Account Number</a:t>
                </a: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3AA0C9B-B378-AB3E-52B3-2DF338D8B0B5}"/>
                  </a:ext>
                </a:extLst>
              </p:cNvPr>
              <p:cNvSpPr txBox="1"/>
              <p:nvPr/>
            </p:nvSpPr>
            <p:spPr>
              <a:xfrm>
                <a:off x="4544588" y="5804978"/>
                <a:ext cx="3127663" cy="6001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b="1"/>
                  <a:t>Team Member 2</a:t>
                </a:r>
                <a:br>
                  <a:rPr lang="en-US" sz="1100" b="1"/>
                </a:br>
                <a:r>
                  <a:rPr lang="en-US" sz="1100"/>
                  <a:t>Passbook/ Bank Statement With Name and Account Number</a:t>
                </a: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EFBE0B7-6FC9-AEAD-9981-E33461699CF8}"/>
                  </a:ext>
                </a:extLst>
              </p:cNvPr>
              <p:cNvSpPr txBox="1"/>
              <p:nvPr/>
            </p:nvSpPr>
            <p:spPr>
              <a:xfrm>
                <a:off x="8495786" y="5804978"/>
                <a:ext cx="3127663" cy="6001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b="1"/>
                  <a:t>Team Member 3</a:t>
                </a:r>
                <a:br>
                  <a:rPr lang="en-US" sz="1100" b="1"/>
                </a:br>
                <a:r>
                  <a:rPr lang="en-US" sz="1100"/>
                  <a:t>Passbook/ Bank Statement With Name and Account Number</a:t>
                </a:r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660E05AD-BA99-94A1-3C7A-15C10A72B22C}"/>
                </a:ext>
              </a:extLst>
            </p:cNvPr>
            <p:cNvGrpSpPr/>
            <p:nvPr/>
          </p:nvGrpSpPr>
          <p:grpSpPr>
            <a:xfrm>
              <a:off x="593389" y="3418267"/>
              <a:ext cx="11128438" cy="2218218"/>
              <a:chOff x="593389" y="3418267"/>
              <a:chExt cx="11128438" cy="2218218"/>
            </a:xfrm>
          </p:grpSpPr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87F93F3D-FC83-53FE-2AEE-9566DD5242D6}"/>
                  </a:ext>
                </a:extLst>
              </p:cNvPr>
              <p:cNvSpPr/>
              <p:nvPr/>
            </p:nvSpPr>
            <p:spPr>
              <a:xfrm>
                <a:off x="593389" y="3429000"/>
                <a:ext cx="3400641" cy="2196753"/>
              </a:xfrm>
              <a:prstGeom prst="roundRect">
                <a:avLst>
                  <a:gd name="adj" fmla="val 8078"/>
                </a:avLst>
              </a:prstGeom>
              <a:solidFill>
                <a:schemeClr val="bg1"/>
              </a:solidFill>
              <a:ln>
                <a:solidFill>
                  <a:srgbClr val="E6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430A3EE3-5A8A-BFF9-D978-247718EB408E}"/>
                  </a:ext>
                </a:extLst>
              </p:cNvPr>
              <p:cNvSpPr/>
              <p:nvPr/>
            </p:nvSpPr>
            <p:spPr>
              <a:xfrm>
                <a:off x="4317445" y="3429000"/>
                <a:ext cx="3354806" cy="2207485"/>
              </a:xfrm>
              <a:prstGeom prst="roundRect">
                <a:avLst>
                  <a:gd name="adj" fmla="val 8078"/>
                </a:avLst>
              </a:prstGeom>
              <a:solidFill>
                <a:schemeClr val="bg1"/>
              </a:solidFill>
              <a:ln>
                <a:solidFill>
                  <a:srgbClr val="E6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A77687DA-23EE-879D-DD4F-FCD610ADC41A}"/>
                  </a:ext>
                </a:extLst>
              </p:cNvPr>
              <p:cNvSpPr/>
              <p:nvPr/>
            </p:nvSpPr>
            <p:spPr>
              <a:xfrm>
                <a:off x="7969394" y="3418267"/>
                <a:ext cx="3752433" cy="2196753"/>
              </a:xfrm>
              <a:prstGeom prst="roundRect">
                <a:avLst>
                  <a:gd name="adj" fmla="val 8078"/>
                </a:avLst>
              </a:prstGeom>
              <a:solidFill>
                <a:schemeClr val="bg1"/>
              </a:solidFill>
              <a:ln>
                <a:solidFill>
                  <a:srgbClr val="E6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D257CBCA-55F9-58ED-148E-12D914D94E20}"/>
              </a:ext>
            </a:extLst>
          </p:cNvPr>
          <p:cNvSpPr txBox="1"/>
          <p:nvPr/>
        </p:nvSpPr>
        <p:spPr>
          <a:xfrm>
            <a:off x="5306162" y="4094672"/>
            <a:ext cx="160451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Insert photo of passbook / bank statement</a:t>
            </a:r>
            <a:endParaRPr lang="en-IN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9475123-348B-09F4-6C80-99FD2584D366}"/>
              </a:ext>
            </a:extLst>
          </p:cNvPr>
          <p:cNvSpPr txBox="1"/>
          <p:nvPr/>
        </p:nvSpPr>
        <p:spPr>
          <a:xfrm>
            <a:off x="9216804" y="4007627"/>
            <a:ext cx="160451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Insert photo of passbook / bank statement</a:t>
            </a:r>
            <a:endParaRPr lang="en-IN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DFFD3414-E5B5-AD2B-38ED-FB7C09A92A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269" y="3535090"/>
            <a:ext cx="3639989" cy="200603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F0FBB54-8B8A-B0C6-9DEC-F8E8F0BBCD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8436" y="3568852"/>
            <a:ext cx="3590928" cy="193851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E51E0E7-ECB7-BC94-BF6C-D014D94118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07421" y="3439733"/>
            <a:ext cx="4016541" cy="218601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A055BC9-9C8E-8004-F719-C92EE8AB5B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42220" y="6267517"/>
            <a:ext cx="1600000" cy="5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694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5EAF80-7103-487F-A54B-15BEEE256378}"/>
              </a:ext>
            </a:extLst>
          </p:cNvPr>
          <p:cNvSpPr txBox="1">
            <a:spLocks/>
          </p:cNvSpPr>
          <p:nvPr/>
        </p:nvSpPr>
        <p:spPr>
          <a:xfrm>
            <a:off x="3952195" y="3044279"/>
            <a:ext cx="4287610" cy="76944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5000" dirty="0">
                <a:solidFill>
                  <a:srgbClr val="A20000"/>
                </a:solidFill>
                <a:latin typeface="Vodafone Rg" panose="020B0606080202020204" pitchFamily="34" charset="0"/>
              </a:rPr>
              <a:t>Thank You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05BAE8-8749-4CC0-A4DF-4BC89A916493}"/>
              </a:ext>
            </a:extLst>
          </p:cNvPr>
          <p:cNvSpPr txBox="1"/>
          <p:nvPr/>
        </p:nvSpPr>
        <p:spPr>
          <a:xfrm>
            <a:off x="4931656" y="3763363"/>
            <a:ext cx="66162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/>
              <a:t>-</a:t>
            </a:r>
            <a:r>
              <a:rPr lang="en-US" sz="1600" dirty="0"/>
              <a:t>Team </a:t>
            </a:r>
            <a:r>
              <a:rPr lang="en-US" sz="1600" b="1" dirty="0">
                <a:solidFill>
                  <a:srgbClr val="FF0000"/>
                </a:solidFill>
              </a:rPr>
              <a:t>TECH-MIRAGE</a:t>
            </a:r>
            <a:endParaRPr lang="en-IN" sz="1600" b="1" dirty="0">
              <a:solidFill>
                <a:srgbClr val="FF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B92F10-CB55-A86C-7508-A888984DEA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42220" y="6267517"/>
            <a:ext cx="1600000" cy="53333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021C18-6BF5-B97D-EE64-7FCF0E4900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F0C642-43AC-4A20-252B-6E329095AC9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37744" y="630239"/>
            <a:ext cx="6248806" cy="8032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3000" b="1" dirty="0" err="1">
                <a:solidFill>
                  <a:srgbClr val="A20000"/>
                </a:solidFill>
                <a:latin typeface="Vodafone Rg" panose="020B0606080202020204" pitchFamily="34" charset="0"/>
              </a:rPr>
              <a:t>RouteSync</a:t>
            </a:r>
            <a:br>
              <a:rPr lang="en-US" sz="3000" b="1" dirty="0">
                <a:solidFill>
                  <a:srgbClr val="A20000"/>
                </a:solidFill>
                <a:latin typeface="Vodafone Rg" panose="020B0606080202020204" pitchFamily="34" charset="0"/>
              </a:rPr>
            </a:br>
            <a:r>
              <a:rPr lang="en-US" sz="2800" b="1" dirty="0">
                <a:latin typeface="Vodafone Rg" panose="020B0606080202020204" pitchFamily="34" charset="0"/>
              </a:rPr>
              <a:t>One Ride Navigator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E2CB2C9-6779-3C32-CD66-F4830635225E}"/>
              </a:ext>
            </a:extLst>
          </p:cNvPr>
          <p:cNvSpPr/>
          <p:nvPr/>
        </p:nvSpPr>
        <p:spPr>
          <a:xfrm>
            <a:off x="2362200" y="3437224"/>
            <a:ext cx="1774372" cy="1959311"/>
          </a:xfrm>
          <a:prstGeom prst="roundRect">
            <a:avLst>
              <a:gd name="adj" fmla="val 8078"/>
            </a:avLst>
          </a:prstGeom>
          <a:solidFill>
            <a:schemeClr val="bg1"/>
          </a:solidFill>
          <a:ln>
            <a:solidFill>
              <a:srgbClr val="E6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6CCB1A2-324D-F7D1-2DFF-C45E68B6E542}"/>
              </a:ext>
            </a:extLst>
          </p:cNvPr>
          <p:cNvGrpSpPr/>
          <p:nvPr/>
        </p:nvGrpSpPr>
        <p:grpSpPr>
          <a:xfrm>
            <a:off x="1273629" y="2646075"/>
            <a:ext cx="3995057" cy="544287"/>
            <a:chOff x="1273629" y="1436913"/>
            <a:chExt cx="3995057" cy="544287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F3C5427B-5584-42AA-BCBF-190F3341B904}"/>
                </a:ext>
              </a:extLst>
            </p:cNvPr>
            <p:cNvSpPr/>
            <p:nvPr/>
          </p:nvSpPr>
          <p:spPr>
            <a:xfrm>
              <a:off x="1273629" y="1436913"/>
              <a:ext cx="3995057" cy="544287"/>
            </a:xfrm>
            <a:prstGeom prst="roundRect">
              <a:avLst/>
            </a:prstGeom>
            <a:solidFill>
              <a:srgbClr val="F5CBC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826BBA8-58B8-3AFD-F121-AED51A095207}"/>
                </a:ext>
              </a:extLst>
            </p:cNvPr>
            <p:cNvSpPr txBox="1"/>
            <p:nvPr/>
          </p:nvSpPr>
          <p:spPr>
            <a:xfrm>
              <a:off x="1790700" y="1539779"/>
              <a:ext cx="296091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tx1"/>
                  </a:solidFill>
                </a:rPr>
                <a:t>Team No. 85 TECH MIRAGE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B53CC7B-51F3-AF5B-5DAC-EE3E535ABF34}"/>
              </a:ext>
            </a:extLst>
          </p:cNvPr>
          <p:cNvGrpSpPr/>
          <p:nvPr/>
        </p:nvGrpSpPr>
        <p:grpSpPr>
          <a:xfrm>
            <a:off x="1268186" y="5523846"/>
            <a:ext cx="3995057" cy="584775"/>
            <a:chOff x="1273629" y="1425374"/>
            <a:chExt cx="3995057" cy="584775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12B059A2-5AB7-4E51-27BD-E7AB5C0CA496}"/>
                </a:ext>
              </a:extLst>
            </p:cNvPr>
            <p:cNvSpPr/>
            <p:nvPr/>
          </p:nvSpPr>
          <p:spPr>
            <a:xfrm>
              <a:off x="1273629" y="1436913"/>
              <a:ext cx="3995057" cy="544287"/>
            </a:xfrm>
            <a:prstGeom prst="roundRect">
              <a:avLst/>
            </a:prstGeom>
            <a:solidFill>
              <a:srgbClr val="F5CBC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71524BB-4EBD-652C-8DAB-09CCCEED5D51}"/>
                </a:ext>
              </a:extLst>
            </p:cNvPr>
            <p:cNvSpPr txBox="1"/>
            <p:nvPr/>
          </p:nvSpPr>
          <p:spPr>
            <a:xfrm>
              <a:off x="1774372" y="1425374"/>
              <a:ext cx="296091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tx1"/>
                  </a:solidFill>
                </a:rPr>
                <a:t>PVG COET &amp; M Pune , Maharashtra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4434349-E673-42C2-FF03-FB2D2796AC1A}"/>
              </a:ext>
            </a:extLst>
          </p:cNvPr>
          <p:cNvGrpSpPr/>
          <p:nvPr/>
        </p:nvGrpSpPr>
        <p:grpSpPr>
          <a:xfrm>
            <a:off x="7431933" y="2821022"/>
            <a:ext cx="3112851" cy="714467"/>
            <a:chOff x="7500026" y="2441643"/>
            <a:chExt cx="3112851" cy="605288"/>
          </a:xfrm>
        </p:grpSpPr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42D94EAD-4CE1-0423-E85F-A37A9C832D6F}"/>
                </a:ext>
              </a:extLst>
            </p:cNvPr>
            <p:cNvSpPr/>
            <p:nvPr/>
          </p:nvSpPr>
          <p:spPr>
            <a:xfrm>
              <a:off x="7500026" y="2441643"/>
              <a:ext cx="3112851" cy="486383"/>
            </a:xfrm>
            <a:prstGeom prst="roundRect">
              <a:avLst>
                <a:gd name="adj" fmla="val 11836"/>
              </a:avLst>
            </a:prstGeom>
            <a:solidFill>
              <a:srgbClr val="F5CBC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6780AD8-94E6-C0DF-B4F9-D2AD72EC8C4F}"/>
                </a:ext>
              </a:extLst>
            </p:cNvPr>
            <p:cNvSpPr txBox="1"/>
            <p:nvPr/>
          </p:nvSpPr>
          <p:spPr>
            <a:xfrm>
              <a:off x="7691624" y="2462156"/>
              <a:ext cx="274430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tx1"/>
                  </a:solidFill>
                </a:rPr>
                <a:t>Team Lead, Soham Mule, </a:t>
              </a:r>
              <a:br>
                <a:rPr lang="en-US" sz="1600" b="1" dirty="0">
                  <a:solidFill>
                    <a:schemeClr val="tx1"/>
                  </a:solidFill>
                </a:rPr>
              </a:br>
              <a:r>
                <a:rPr lang="en-US" sz="1600" b="1" dirty="0">
                  <a:solidFill>
                    <a:schemeClr val="tx1"/>
                  </a:solidFill>
                </a:rPr>
                <a:t>AI&amp;DS</a:t>
              </a:r>
            </a:p>
          </p:txBody>
        </p:sp>
      </p:grp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661E9DB2-5CD7-D546-D014-634E42A4AE1E}"/>
              </a:ext>
            </a:extLst>
          </p:cNvPr>
          <p:cNvSpPr/>
          <p:nvPr/>
        </p:nvSpPr>
        <p:spPr>
          <a:xfrm>
            <a:off x="7078145" y="3732411"/>
            <a:ext cx="1774372" cy="1774372"/>
          </a:xfrm>
          <a:prstGeom prst="roundRect">
            <a:avLst>
              <a:gd name="adj" fmla="val 8078"/>
            </a:avLst>
          </a:prstGeom>
          <a:solidFill>
            <a:schemeClr val="bg1"/>
          </a:solidFill>
          <a:ln>
            <a:solidFill>
              <a:srgbClr val="E6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/>
              <a:t>Insert your professional photo</a:t>
            </a:r>
            <a:endParaRPr lang="en-IN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8EE73ADA-1A54-DFB3-02B3-2903F3C229A1}"/>
              </a:ext>
            </a:extLst>
          </p:cNvPr>
          <p:cNvGrpSpPr/>
          <p:nvPr/>
        </p:nvGrpSpPr>
        <p:grpSpPr>
          <a:xfrm>
            <a:off x="7013123" y="5564336"/>
            <a:ext cx="1912977" cy="544288"/>
            <a:chOff x="7295744" y="4938408"/>
            <a:chExt cx="1605063" cy="486384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39AC5669-EFCD-F6C2-F878-2812D968D7C1}"/>
                </a:ext>
              </a:extLst>
            </p:cNvPr>
            <p:cNvSpPr/>
            <p:nvPr/>
          </p:nvSpPr>
          <p:spPr>
            <a:xfrm>
              <a:off x="7295744" y="4938409"/>
              <a:ext cx="1605063" cy="486383"/>
            </a:xfrm>
            <a:prstGeom prst="roundRect">
              <a:avLst>
                <a:gd name="adj" fmla="val 11836"/>
              </a:avLst>
            </a:prstGeom>
            <a:solidFill>
              <a:srgbClr val="F5CBC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3CBB397-5042-E6EC-C8B7-72C2D67E6F17}"/>
                </a:ext>
              </a:extLst>
            </p:cNvPr>
            <p:cNvSpPr txBox="1"/>
            <p:nvPr/>
          </p:nvSpPr>
          <p:spPr>
            <a:xfrm>
              <a:off x="7295744" y="4938408"/>
              <a:ext cx="1605063" cy="3649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tx1"/>
                  </a:solidFill>
                </a:rPr>
                <a:t>Aditya Tilekar, AI&amp;DS</a:t>
              </a:r>
            </a:p>
          </p:txBody>
        </p:sp>
      </p:grp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4372592E-20CD-EA88-F73F-293563117D02}"/>
              </a:ext>
            </a:extLst>
          </p:cNvPr>
          <p:cNvSpPr/>
          <p:nvPr/>
        </p:nvSpPr>
        <p:spPr>
          <a:xfrm>
            <a:off x="9247251" y="3732411"/>
            <a:ext cx="1774372" cy="1774372"/>
          </a:xfrm>
          <a:prstGeom prst="roundRect">
            <a:avLst>
              <a:gd name="adj" fmla="val 8078"/>
            </a:avLst>
          </a:prstGeom>
          <a:solidFill>
            <a:schemeClr val="bg1"/>
          </a:solidFill>
          <a:ln>
            <a:solidFill>
              <a:srgbClr val="E6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09A0ED5C-4294-9DED-35D1-ADB332624E97}"/>
              </a:ext>
            </a:extLst>
          </p:cNvPr>
          <p:cNvGrpSpPr/>
          <p:nvPr/>
        </p:nvGrpSpPr>
        <p:grpSpPr>
          <a:xfrm>
            <a:off x="9374220" y="5564334"/>
            <a:ext cx="1647403" cy="593554"/>
            <a:chOff x="7295744" y="4938409"/>
            <a:chExt cx="1647403" cy="530409"/>
          </a:xfrm>
        </p:grpSpPr>
        <p:sp>
          <p:nvSpPr>
            <p:cNvPr id="50" name="Rectangle: Rounded Corners 49">
              <a:extLst>
                <a:ext uri="{FF2B5EF4-FFF2-40B4-BE49-F238E27FC236}">
                  <a16:creationId xmlns:a16="http://schemas.microsoft.com/office/drawing/2014/main" id="{8ACFAE00-7A83-9B8F-12D5-4B2385335898}"/>
                </a:ext>
              </a:extLst>
            </p:cNvPr>
            <p:cNvSpPr/>
            <p:nvPr/>
          </p:nvSpPr>
          <p:spPr>
            <a:xfrm>
              <a:off x="7295744" y="4938409"/>
              <a:ext cx="1605063" cy="486383"/>
            </a:xfrm>
            <a:prstGeom prst="roundRect">
              <a:avLst>
                <a:gd name="adj" fmla="val 11836"/>
              </a:avLst>
            </a:prstGeom>
            <a:solidFill>
              <a:srgbClr val="F5CBC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87DF3CD4-B7BA-8258-4634-2E9E4FBA076D}"/>
                </a:ext>
              </a:extLst>
            </p:cNvPr>
            <p:cNvSpPr txBox="1"/>
            <p:nvPr/>
          </p:nvSpPr>
          <p:spPr>
            <a:xfrm>
              <a:off x="7295744" y="4946254"/>
              <a:ext cx="1647403" cy="5225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tx1"/>
                  </a:solidFill>
                </a:rPr>
                <a:t>Komal, </a:t>
              </a:r>
              <a:br>
                <a:rPr lang="en-US" sz="1600" b="1" dirty="0">
                  <a:solidFill>
                    <a:schemeClr val="tx1"/>
                  </a:solidFill>
                </a:rPr>
              </a:br>
              <a:r>
                <a:rPr lang="en-US" sz="1600" b="1" dirty="0">
                  <a:solidFill>
                    <a:schemeClr val="tx1"/>
                  </a:solidFill>
                </a:rPr>
                <a:t>AI&amp;DS</a:t>
              </a:r>
            </a:p>
          </p:txBody>
        </p:sp>
      </p:grp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EEB570D-D8AD-50CF-8C3D-5D2236587FF1}"/>
              </a:ext>
            </a:extLst>
          </p:cNvPr>
          <p:cNvSpPr/>
          <p:nvPr/>
        </p:nvSpPr>
        <p:spPr>
          <a:xfrm>
            <a:off x="8108455" y="823932"/>
            <a:ext cx="1774372" cy="1774372"/>
          </a:xfrm>
          <a:prstGeom prst="roundRect">
            <a:avLst>
              <a:gd name="adj" fmla="val 8078"/>
            </a:avLst>
          </a:prstGeom>
          <a:solidFill>
            <a:schemeClr val="bg1"/>
          </a:solidFill>
          <a:ln>
            <a:solidFill>
              <a:srgbClr val="E6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31E980-C3C8-EDB0-7CC9-C8B02947B293}"/>
              </a:ext>
            </a:extLst>
          </p:cNvPr>
          <p:cNvSpPr txBox="1"/>
          <p:nvPr/>
        </p:nvSpPr>
        <p:spPr>
          <a:xfrm>
            <a:off x="8436634" y="1457864"/>
            <a:ext cx="129396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Insert your professional photo</a:t>
            </a:r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B96107-0B67-3816-F9D6-8B019216D523}"/>
              </a:ext>
            </a:extLst>
          </p:cNvPr>
          <p:cNvSpPr txBox="1"/>
          <p:nvPr/>
        </p:nvSpPr>
        <p:spPr>
          <a:xfrm>
            <a:off x="7425933" y="4140017"/>
            <a:ext cx="129396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Insert your professional photo</a:t>
            </a:r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01BF34-4457-6D8B-FDFD-1A475E7F5D0D}"/>
              </a:ext>
            </a:extLst>
          </p:cNvPr>
          <p:cNvSpPr txBox="1"/>
          <p:nvPr/>
        </p:nvSpPr>
        <p:spPr>
          <a:xfrm>
            <a:off x="9487456" y="4140017"/>
            <a:ext cx="129396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Insert your professional photo</a:t>
            </a:r>
            <a:endParaRPr lang="en-IN"/>
          </a:p>
        </p:txBody>
      </p:sp>
      <p:pic>
        <p:nvPicPr>
          <p:cNvPr id="7" name="Picture Placeholder 8" descr="A person in a suit and tie&#10;&#10;AI-generated content may be incorrect.">
            <a:extLst>
              <a:ext uri="{FF2B5EF4-FFF2-40B4-BE49-F238E27FC236}">
                <a16:creationId xmlns:a16="http://schemas.microsoft.com/office/drawing/2014/main" id="{96F2F1A6-15CF-0725-13D7-74D09A463E6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6512" b="16512"/>
          <a:stretch>
            <a:fillRect/>
          </a:stretch>
        </p:blipFill>
        <p:spPr>
          <a:xfrm>
            <a:off x="8245865" y="1159328"/>
            <a:ext cx="1484985" cy="1245281"/>
          </a:xfrm>
          <a:custGeom>
            <a:avLst/>
            <a:gdLst>
              <a:gd name="connsiteX0" fmla="*/ 320040 w 1484985"/>
              <a:gd name="connsiteY0" fmla="*/ 0 h 1280160"/>
              <a:gd name="connsiteX1" fmla="*/ 1164945 w 1484985"/>
              <a:gd name="connsiteY1" fmla="*/ 0 h 1280160"/>
              <a:gd name="connsiteX2" fmla="*/ 1484985 w 1484985"/>
              <a:gd name="connsiteY2" fmla="*/ 640080 h 1280160"/>
              <a:gd name="connsiteX3" fmla="*/ 1164945 w 1484985"/>
              <a:gd name="connsiteY3" fmla="*/ 1280160 h 1280160"/>
              <a:gd name="connsiteX4" fmla="*/ 320040 w 1484985"/>
              <a:gd name="connsiteY4" fmla="*/ 1280160 h 1280160"/>
              <a:gd name="connsiteX5" fmla="*/ 0 w 1484985"/>
              <a:gd name="connsiteY5" fmla="*/ 640080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4985" h="1280160">
                <a:moveTo>
                  <a:pt x="320040" y="0"/>
                </a:moveTo>
                <a:lnTo>
                  <a:pt x="1164945" y="0"/>
                </a:lnTo>
                <a:lnTo>
                  <a:pt x="1484985" y="640080"/>
                </a:lnTo>
                <a:lnTo>
                  <a:pt x="1164945" y="1280160"/>
                </a:lnTo>
                <a:lnTo>
                  <a:pt x="320040" y="1280160"/>
                </a:lnTo>
                <a:lnTo>
                  <a:pt x="0" y="640080"/>
                </a:lnTo>
                <a:close/>
              </a:path>
            </a:pathLst>
          </a:custGeom>
        </p:spPr>
      </p:pic>
      <p:pic>
        <p:nvPicPr>
          <p:cNvPr id="17" name="Picture Placeholder 4" descr="A person in a red shirt&#10;&#10;AI-generated content may be incorrect.">
            <a:extLst>
              <a:ext uri="{FF2B5EF4-FFF2-40B4-BE49-F238E27FC236}">
                <a16:creationId xmlns:a16="http://schemas.microsoft.com/office/drawing/2014/main" id="{995BFD6E-47AB-5115-2492-0C7F0469DF0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6898" b="6898"/>
          <a:stretch>
            <a:fillRect/>
          </a:stretch>
        </p:blipFill>
        <p:spPr>
          <a:xfrm>
            <a:off x="7184364" y="3946349"/>
            <a:ext cx="1561933" cy="1346495"/>
          </a:xfrm>
          <a:custGeom>
            <a:avLst/>
            <a:gdLst>
              <a:gd name="connsiteX0" fmla="*/ 320040 w 1484985"/>
              <a:gd name="connsiteY0" fmla="*/ 0 h 1280160"/>
              <a:gd name="connsiteX1" fmla="*/ 1164945 w 1484985"/>
              <a:gd name="connsiteY1" fmla="*/ 0 h 1280160"/>
              <a:gd name="connsiteX2" fmla="*/ 1484985 w 1484985"/>
              <a:gd name="connsiteY2" fmla="*/ 640080 h 1280160"/>
              <a:gd name="connsiteX3" fmla="*/ 1164945 w 1484985"/>
              <a:gd name="connsiteY3" fmla="*/ 1280160 h 1280160"/>
              <a:gd name="connsiteX4" fmla="*/ 320040 w 1484985"/>
              <a:gd name="connsiteY4" fmla="*/ 1280160 h 1280160"/>
              <a:gd name="connsiteX5" fmla="*/ 0 w 1484985"/>
              <a:gd name="connsiteY5" fmla="*/ 640080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4985" h="1280160">
                <a:moveTo>
                  <a:pt x="320040" y="0"/>
                </a:moveTo>
                <a:lnTo>
                  <a:pt x="1164945" y="0"/>
                </a:lnTo>
                <a:lnTo>
                  <a:pt x="1484985" y="640080"/>
                </a:lnTo>
                <a:lnTo>
                  <a:pt x="1164945" y="1280160"/>
                </a:lnTo>
                <a:lnTo>
                  <a:pt x="320040" y="1280160"/>
                </a:lnTo>
                <a:lnTo>
                  <a:pt x="0" y="640080"/>
                </a:lnTo>
                <a:close/>
              </a:path>
            </a:pathLst>
          </a:custGeom>
        </p:spPr>
      </p:pic>
      <p:pic>
        <p:nvPicPr>
          <p:cNvPr id="19" name="Picture Placeholder 15" descr="A person with long hair&#10;&#10;AI-generated content may be incorrect.">
            <a:extLst>
              <a:ext uri="{FF2B5EF4-FFF2-40B4-BE49-F238E27FC236}">
                <a16:creationId xmlns:a16="http://schemas.microsoft.com/office/drawing/2014/main" id="{20D85CB5-1892-CBA9-5E6D-385D7CB15E5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7792" b="7792"/>
          <a:stretch>
            <a:fillRect/>
          </a:stretch>
        </p:blipFill>
        <p:spPr>
          <a:xfrm>
            <a:off x="9374220" y="4012684"/>
            <a:ext cx="1484985" cy="1280160"/>
          </a:xfrm>
          <a:custGeom>
            <a:avLst/>
            <a:gdLst>
              <a:gd name="connsiteX0" fmla="*/ 320040 w 1484985"/>
              <a:gd name="connsiteY0" fmla="*/ 0 h 1280160"/>
              <a:gd name="connsiteX1" fmla="*/ 1164945 w 1484985"/>
              <a:gd name="connsiteY1" fmla="*/ 0 h 1280160"/>
              <a:gd name="connsiteX2" fmla="*/ 1484985 w 1484985"/>
              <a:gd name="connsiteY2" fmla="*/ 640080 h 1280160"/>
              <a:gd name="connsiteX3" fmla="*/ 1164945 w 1484985"/>
              <a:gd name="connsiteY3" fmla="*/ 1280160 h 1280160"/>
              <a:gd name="connsiteX4" fmla="*/ 320040 w 1484985"/>
              <a:gd name="connsiteY4" fmla="*/ 1280160 h 1280160"/>
              <a:gd name="connsiteX5" fmla="*/ 0 w 1484985"/>
              <a:gd name="connsiteY5" fmla="*/ 640080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4985" h="1280160">
                <a:moveTo>
                  <a:pt x="320040" y="0"/>
                </a:moveTo>
                <a:lnTo>
                  <a:pt x="1164945" y="0"/>
                </a:lnTo>
                <a:lnTo>
                  <a:pt x="1484985" y="640080"/>
                </a:lnTo>
                <a:lnTo>
                  <a:pt x="1164945" y="1280160"/>
                </a:lnTo>
                <a:lnTo>
                  <a:pt x="320040" y="1280160"/>
                </a:lnTo>
                <a:lnTo>
                  <a:pt x="0" y="640080"/>
                </a:lnTo>
                <a:close/>
              </a:path>
            </a:pathLst>
          </a:cu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B5BFC8A-CD67-71A5-D4B3-1AA3E6A9AF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36738" y="3555484"/>
            <a:ext cx="1225296" cy="173736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4ECED9D-A368-D6B9-5E20-A398623414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42220" y="6267517"/>
            <a:ext cx="1600000" cy="5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1333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E59CE86-029D-E1F8-A5C5-5A78912558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4531" y="1487365"/>
            <a:ext cx="4324999" cy="372409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5EE4CE9-DD46-9B26-1AFE-4D8F6A2CA36C}"/>
              </a:ext>
            </a:extLst>
          </p:cNvPr>
          <p:cNvSpPr txBox="1"/>
          <p:nvPr/>
        </p:nvSpPr>
        <p:spPr>
          <a:xfrm>
            <a:off x="349538" y="518587"/>
            <a:ext cx="664572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0" b="1" dirty="0">
                <a:solidFill>
                  <a:srgbClr val="A20000"/>
                </a:solidFill>
                <a:latin typeface="Vodafone Rg" panose="020B0606080202020204" pitchFamily="34" charset="0"/>
              </a:rPr>
              <a:t>Problem Statement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B52440-AC79-ABE8-BBFF-46A137C166A6}"/>
              </a:ext>
            </a:extLst>
          </p:cNvPr>
          <p:cNvSpPr txBox="1"/>
          <p:nvPr/>
        </p:nvSpPr>
        <p:spPr>
          <a:xfrm>
            <a:off x="422470" y="4211338"/>
            <a:ext cx="664572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0" b="1" dirty="0">
                <a:solidFill>
                  <a:srgbClr val="A20000"/>
                </a:solidFill>
                <a:latin typeface="Vodafone Rg" panose="020B0606080202020204" pitchFamily="34" charset="0"/>
              </a:rPr>
              <a:t>Proposed Solution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DD5EC33-2F6B-749C-5878-32BAACB9836F}"/>
              </a:ext>
            </a:extLst>
          </p:cNvPr>
          <p:cNvSpPr txBox="1"/>
          <p:nvPr/>
        </p:nvSpPr>
        <p:spPr>
          <a:xfrm>
            <a:off x="364024" y="1286429"/>
            <a:ext cx="6933004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Urban commuters often struggle with fragmented transport information spread across </a:t>
            </a:r>
            <a:r>
              <a:rPr lang="en-US" dirty="0"/>
              <a:t>multiple apps</a:t>
            </a:r>
            <a:r>
              <a:rPr lang="en-US" sz="1400" dirty="0"/>
              <a:t> </a:t>
            </a:r>
            <a:r>
              <a:rPr lang="en-US" dirty="0"/>
              <a:t>resulting in confusion, inefficient planning, and increased travel costs. Challenges such as low internet connectivity and language barriers further limit accessibility.</a:t>
            </a:r>
          </a:p>
          <a:p>
            <a:endParaRPr lang="en-US" sz="1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03C3AE-8738-BCF9-2E69-C4E9C119464B}"/>
              </a:ext>
            </a:extLst>
          </p:cNvPr>
          <p:cNvSpPr txBox="1"/>
          <p:nvPr/>
        </p:nvSpPr>
        <p:spPr>
          <a:xfrm>
            <a:off x="354016" y="4789956"/>
            <a:ext cx="7094765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Single </a:t>
            </a: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unified platform</a:t>
            </a:r>
            <a:endParaRPr lang="en-US" alt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err="1"/>
              <a:t>Personalised</a:t>
            </a:r>
            <a:r>
              <a:rPr lang="en-US" dirty="0"/>
              <a:t> Multilingual voice assistance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Data-Driven Cost–Benefit Analysis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Hyper-Personalized Safety Protocols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Family-Link Connectivity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ETA prediction</a:t>
            </a:r>
            <a:endParaRPr lang="en-US" altLang="en-US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29411D7-9BF8-EDDC-1842-844DC21A1B4F}"/>
              </a:ext>
            </a:extLst>
          </p:cNvPr>
          <p:cNvSpPr txBox="1"/>
          <p:nvPr/>
        </p:nvSpPr>
        <p:spPr>
          <a:xfrm>
            <a:off x="422470" y="2329670"/>
            <a:ext cx="664572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0" b="1" dirty="0">
                <a:solidFill>
                  <a:srgbClr val="A20000"/>
                </a:solidFill>
                <a:latin typeface="Vodafone Rg" panose="020B0606080202020204" pitchFamily="34" charset="0"/>
              </a:rPr>
              <a:t>Need of Project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22A9794-8322-9B38-C72E-8DAD5C452D44}"/>
              </a:ext>
            </a:extLst>
          </p:cNvPr>
          <p:cNvSpPr txBox="1"/>
          <p:nvPr/>
        </p:nvSpPr>
        <p:spPr>
          <a:xfrm>
            <a:off x="349538" y="3039171"/>
            <a:ext cx="664572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Lack of a Unified Navigation Ecosystem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Absence of an Intelligent Multilingual AI Assistant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No Pan-India Integrated Transportation Network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Fragmented Real-Time Data Infrastructure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6FE3F71B-986E-4F23-F23F-A18651D388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42220" y="6267517"/>
            <a:ext cx="1600000" cy="5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1829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8CDC953-2B84-68FE-7DE5-8D086B35CDF6}"/>
              </a:ext>
            </a:extLst>
          </p:cNvPr>
          <p:cNvSpPr txBox="1">
            <a:spLocks/>
          </p:cNvSpPr>
          <p:nvPr/>
        </p:nvSpPr>
        <p:spPr>
          <a:xfrm>
            <a:off x="446315" y="582388"/>
            <a:ext cx="5660571" cy="4616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000" b="1" dirty="0">
                <a:solidFill>
                  <a:srgbClr val="A20000"/>
                </a:solidFill>
                <a:latin typeface="Vodafone Rg" panose="020B0606080202020204" pitchFamily="34" charset="0"/>
              </a:rPr>
              <a:t>Solution Overview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CB2277-0452-EB0A-5CF6-18958CB0E146}"/>
              </a:ext>
            </a:extLst>
          </p:cNvPr>
          <p:cNvSpPr txBox="1"/>
          <p:nvPr/>
        </p:nvSpPr>
        <p:spPr>
          <a:xfrm>
            <a:off x="446315" y="1282369"/>
            <a:ext cx="4517571" cy="34470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b="1" dirty="0"/>
              <a:t>Unified Urban Mobility Platform</a:t>
            </a:r>
            <a:endParaRPr lang="en-US" sz="1600" dirty="0"/>
          </a:p>
          <a:p>
            <a:pPr lvl="1"/>
            <a:endParaRPr lang="en-US" sz="14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b="1" dirty="0"/>
              <a:t>Seamless Multimodal Journey Planning</a:t>
            </a:r>
            <a:endParaRPr lang="en-US" sz="1600" dirty="0"/>
          </a:p>
          <a:p>
            <a:pPr lvl="1"/>
            <a:endParaRPr lang="en-US" sz="16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b="1" dirty="0"/>
              <a:t>Predictive Intelligence &amp; Advanced Analytics</a:t>
            </a:r>
            <a:endParaRPr lang="en-US" sz="1600" dirty="0"/>
          </a:p>
          <a:p>
            <a:pPr lvl="2"/>
            <a:endParaRPr lang="en-US" sz="14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b="1" dirty="0"/>
              <a:t>Optimized First- and Last-Mile Connectivity</a:t>
            </a:r>
            <a:endParaRPr lang="en-US" sz="1600" dirty="0"/>
          </a:p>
          <a:p>
            <a:pPr lvl="1"/>
            <a:endParaRPr lang="en-US" sz="14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b="1" dirty="0"/>
              <a:t>AI based Multilingual assistance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6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b="1" dirty="0"/>
              <a:t>Scalable &amp; Smart-City Aligned Architecture</a:t>
            </a:r>
            <a:endParaRPr lang="en-US" sz="16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484D5E-5237-24AD-AEA2-A43BB82921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42220" y="6267517"/>
            <a:ext cx="1600000" cy="53333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AA34ECD-4E13-1CAA-E7C1-197CF5456056}"/>
              </a:ext>
            </a:extLst>
          </p:cNvPr>
          <p:cNvSpPr txBox="1"/>
          <p:nvPr/>
        </p:nvSpPr>
        <p:spPr>
          <a:xfrm>
            <a:off x="5369477" y="1282369"/>
            <a:ext cx="4517571" cy="4462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Frontend &amp; Backend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- HTML, CSS, JS TypeScript NodeJS</a:t>
            </a:r>
            <a:b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Python  and ML Frameworks for Digital Twin simulation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4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Langflow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 Platform</a:t>
            </a:r>
            <a:b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Langflow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component name Search API, City Selection Agent, Local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6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nn-NO" sz="1600" b="1" dirty="0">
                <a:latin typeface="Arial" panose="020B0604020202020204" pitchFamily="34" charset="0"/>
                <a:cs typeface="Arial" panose="020B0604020202020204" pitchFamily="34" charset="0"/>
              </a:rPr>
              <a:t>Agentic AI</a:t>
            </a:r>
          </a:p>
          <a:p>
            <a:r>
              <a:rPr lang="nn-NO" sz="1600" dirty="0">
                <a:latin typeface="Arial" panose="020B0604020202020204" pitchFamily="34" charset="0"/>
                <a:cs typeface="Arial" panose="020B0604020202020204" pitchFamily="34" charset="0"/>
              </a:rPr>
              <a:t>     Gemini Model -  2.5, IBM grantie Model 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/>
            <a:endParaRPr lang="en-US" sz="14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Leaflet library of JS, Gemini  API key, Uber Sandbox</a:t>
            </a:r>
            <a:endParaRPr lang="en-US" sz="14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b="1" dirty="0"/>
              <a:t>AI based Multilingual assistance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6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b="1" dirty="0"/>
              <a:t>Scalable &amp; Smart-City Aligned Architecture</a:t>
            </a:r>
            <a:endParaRPr lang="en-US" sz="1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AC49333-CDD3-FDB9-AD16-A6DFE81964DE}"/>
              </a:ext>
            </a:extLst>
          </p:cNvPr>
          <p:cNvSpPr txBox="1"/>
          <p:nvPr/>
        </p:nvSpPr>
        <p:spPr>
          <a:xfrm>
            <a:off x="5369477" y="582388"/>
            <a:ext cx="664572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0" b="1" dirty="0">
                <a:solidFill>
                  <a:srgbClr val="A20000"/>
                </a:solidFill>
                <a:latin typeface="Vodafone Rg" panose="020B0606080202020204" pitchFamily="34" charset="0"/>
              </a:rPr>
              <a:t>Technology used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1AC4BC8-1075-AC12-9F86-1E83FF3A74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67073" y="705521"/>
            <a:ext cx="750293" cy="94457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5C8BC75-448D-6F0B-E1B1-FAAB68EB31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76905" y="770457"/>
            <a:ext cx="677880" cy="87963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3E63670-1986-5210-CAF1-9C87E815D5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67073" y="1773224"/>
            <a:ext cx="750293" cy="83934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E2D9D2A-8C6F-C32A-56F0-6A61A25F35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999292" y="4903640"/>
            <a:ext cx="1042928" cy="64075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7951AC94-E70C-2CF6-7D3F-C830D51E59A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78266" y="3839151"/>
            <a:ext cx="707420" cy="74869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2A8DEBDA-1A58-C891-5631-0043AF8F443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100662" y="2915610"/>
            <a:ext cx="754123" cy="640751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AACEA967-029F-A8CB-66D6-D2D8FC5AC40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178267" y="2922376"/>
            <a:ext cx="707419" cy="708979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6A7379D8-AA3B-6679-5A69-B75ECC2626C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89315" y="5891112"/>
            <a:ext cx="1160324" cy="775637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4FDF2AA8-09CE-198A-D413-1F9A4EE1729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100662" y="1855764"/>
            <a:ext cx="813435" cy="777056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DFD4EFE7-1E50-143B-A524-61333F8991E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100662" y="3839151"/>
            <a:ext cx="914543" cy="748692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4F60489-43CC-F95D-BAB7-D5041AAFB5D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414877" y="4903640"/>
            <a:ext cx="1402489" cy="571306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719DB367-92DA-A8FA-D92E-EF0B0E79E74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605689" y="5825203"/>
            <a:ext cx="647492" cy="708979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2C710187-A397-500E-B0A4-68A819C8D926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313968" y="5825202"/>
            <a:ext cx="1314294" cy="70897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>
          <a:extLst>
            <a:ext uri="{FF2B5EF4-FFF2-40B4-BE49-F238E27FC236}">
              <a16:creationId xmlns:a16="http://schemas.microsoft.com/office/drawing/2014/main" id="{CDF2A78E-5A0E-6814-8AF4-0AE54B0366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5">
            <a:extLst>
              <a:ext uri="{FF2B5EF4-FFF2-40B4-BE49-F238E27FC236}">
                <a16:creationId xmlns:a16="http://schemas.microsoft.com/office/drawing/2014/main" id="{69E3EADC-1EAD-7419-145C-20998925206E}"/>
              </a:ext>
            </a:extLst>
          </p:cNvPr>
          <p:cNvSpPr/>
          <p:nvPr/>
        </p:nvSpPr>
        <p:spPr>
          <a:xfrm>
            <a:off x="2264331" y="6784578"/>
            <a:ext cx="2140744" cy="224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937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 sz="16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9" name="Google Shape;149;p5">
            <a:extLst>
              <a:ext uri="{FF2B5EF4-FFF2-40B4-BE49-F238E27FC236}">
                <a16:creationId xmlns:a16="http://schemas.microsoft.com/office/drawing/2014/main" id="{04E5872A-C331-C8F3-5D71-8E953BAAFE03}"/>
              </a:ext>
            </a:extLst>
          </p:cNvPr>
          <p:cNvSpPr/>
          <p:nvPr/>
        </p:nvSpPr>
        <p:spPr>
          <a:xfrm>
            <a:off x="1782604" y="7100213"/>
            <a:ext cx="3104198" cy="7318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 sz="16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0" name="Google Shape;150;p5">
            <a:extLst>
              <a:ext uri="{FF2B5EF4-FFF2-40B4-BE49-F238E27FC236}">
                <a16:creationId xmlns:a16="http://schemas.microsoft.com/office/drawing/2014/main" id="{76EF3801-5D99-5EFA-9AA2-AD265775E354}"/>
              </a:ext>
            </a:extLst>
          </p:cNvPr>
          <p:cNvSpPr/>
          <p:nvPr/>
        </p:nvSpPr>
        <p:spPr>
          <a:xfrm>
            <a:off x="5732383" y="6784578"/>
            <a:ext cx="1793915" cy="224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937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 sz="16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1" name="Google Shape;151;p5">
            <a:extLst>
              <a:ext uri="{FF2B5EF4-FFF2-40B4-BE49-F238E27FC236}">
                <a16:creationId xmlns:a16="http://schemas.microsoft.com/office/drawing/2014/main" id="{DAD76A8A-9F2C-9EA9-25E9-40CD0FFAA869}"/>
              </a:ext>
            </a:extLst>
          </p:cNvPr>
          <p:cNvSpPr/>
          <p:nvPr/>
        </p:nvSpPr>
        <p:spPr>
          <a:xfrm>
            <a:off x="5077301" y="7100213"/>
            <a:ext cx="3104198" cy="7318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 sz="16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2" name="Google Shape;152;p5">
            <a:extLst>
              <a:ext uri="{FF2B5EF4-FFF2-40B4-BE49-F238E27FC236}">
                <a16:creationId xmlns:a16="http://schemas.microsoft.com/office/drawing/2014/main" id="{8D9C4260-2673-337C-C898-4C22E0F8FD65}"/>
              </a:ext>
            </a:extLst>
          </p:cNvPr>
          <p:cNvSpPr/>
          <p:nvPr/>
        </p:nvSpPr>
        <p:spPr>
          <a:xfrm>
            <a:off x="9027081" y="6784578"/>
            <a:ext cx="1793915" cy="224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937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 sz="16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3" name="Google Shape;153;p5">
            <a:extLst>
              <a:ext uri="{FF2B5EF4-FFF2-40B4-BE49-F238E27FC236}">
                <a16:creationId xmlns:a16="http://schemas.microsoft.com/office/drawing/2014/main" id="{6167C3C6-3747-E373-84C3-3927C443B067}"/>
              </a:ext>
            </a:extLst>
          </p:cNvPr>
          <p:cNvSpPr/>
          <p:nvPr/>
        </p:nvSpPr>
        <p:spPr>
          <a:xfrm>
            <a:off x="8371999" y="7100213"/>
            <a:ext cx="3104198" cy="7318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 sz="16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FD1BDE3-7D7C-42E9-F4EA-59D39CB39F60}"/>
              </a:ext>
            </a:extLst>
          </p:cNvPr>
          <p:cNvSpPr txBox="1">
            <a:spLocks/>
          </p:cNvSpPr>
          <p:nvPr/>
        </p:nvSpPr>
        <p:spPr>
          <a:xfrm>
            <a:off x="446315" y="582388"/>
            <a:ext cx="8119383" cy="4616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000" b="1" dirty="0">
                <a:solidFill>
                  <a:srgbClr val="A20000"/>
                </a:solidFill>
                <a:latin typeface="Vodafone Rg" panose="020B0606080202020204" pitchFamily="34" charset="0"/>
              </a:rPr>
              <a:t>Technical flow diagram -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74402DA-D163-B3E5-0CC2-40A8DF44C2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321" y="1108578"/>
            <a:ext cx="10564586" cy="540652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612C60C-43C9-9F29-A296-C4500094BB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42220" y="6267517"/>
            <a:ext cx="1600000" cy="5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263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32A749-AB4F-0DC9-D988-50B0D748214A}"/>
              </a:ext>
            </a:extLst>
          </p:cNvPr>
          <p:cNvSpPr txBox="1">
            <a:spLocks/>
          </p:cNvSpPr>
          <p:nvPr/>
        </p:nvSpPr>
        <p:spPr>
          <a:xfrm>
            <a:off x="446315" y="582388"/>
            <a:ext cx="5660571" cy="4616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000" b="1">
                <a:solidFill>
                  <a:srgbClr val="A20000"/>
                </a:solidFill>
                <a:latin typeface="Vodafone Rg" panose="020B0606080202020204" pitchFamily="34" charset="0"/>
              </a:rPr>
              <a:t>Architecture Blueprint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4D116DD-6EA3-1F82-E891-3B97C7EB6A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034" y="1322614"/>
            <a:ext cx="11177932" cy="50292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C5446D9-E3ED-8960-F3DF-1728BAC0F8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42220" y="6267517"/>
            <a:ext cx="1600000" cy="53333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>
          <a:extLst>
            <a:ext uri="{FF2B5EF4-FFF2-40B4-BE49-F238E27FC236}">
              <a16:creationId xmlns:a16="http://schemas.microsoft.com/office/drawing/2014/main" id="{86DCB7A6-634A-2780-9E61-89390F5789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5">
            <a:extLst>
              <a:ext uri="{FF2B5EF4-FFF2-40B4-BE49-F238E27FC236}">
                <a16:creationId xmlns:a16="http://schemas.microsoft.com/office/drawing/2014/main" id="{8BD7FAED-4E8E-17E3-9A26-E47A017A12CD}"/>
              </a:ext>
            </a:extLst>
          </p:cNvPr>
          <p:cNvSpPr/>
          <p:nvPr/>
        </p:nvSpPr>
        <p:spPr>
          <a:xfrm>
            <a:off x="2264331" y="6784578"/>
            <a:ext cx="2140744" cy="224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937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 sz="16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9" name="Google Shape;149;p5">
            <a:extLst>
              <a:ext uri="{FF2B5EF4-FFF2-40B4-BE49-F238E27FC236}">
                <a16:creationId xmlns:a16="http://schemas.microsoft.com/office/drawing/2014/main" id="{D52C8353-2CE1-BBD4-C142-0E2ABD1DE801}"/>
              </a:ext>
            </a:extLst>
          </p:cNvPr>
          <p:cNvSpPr/>
          <p:nvPr/>
        </p:nvSpPr>
        <p:spPr>
          <a:xfrm>
            <a:off x="1782604" y="7100213"/>
            <a:ext cx="3104198" cy="7318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 sz="16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0" name="Google Shape;150;p5">
            <a:extLst>
              <a:ext uri="{FF2B5EF4-FFF2-40B4-BE49-F238E27FC236}">
                <a16:creationId xmlns:a16="http://schemas.microsoft.com/office/drawing/2014/main" id="{2C204748-0169-CDFE-7295-AAF53ADE62CE}"/>
              </a:ext>
            </a:extLst>
          </p:cNvPr>
          <p:cNvSpPr/>
          <p:nvPr/>
        </p:nvSpPr>
        <p:spPr>
          <a:xfrm>
            <a:off x="5732383" y="6784578"/>
            <a:ext cx="1793915" cy="224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937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 sz="16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1" name="Google Shape;151;p5">
            <a:extLst>
              <a:ext uri="{FF2B5EF4-FFF2-40B4-BE49-F238E27FC236}">
                <a16:creationId xmlns:a16="http://schemas.microsoft.com/office/drawing/2014/main" id="{5CD84464-3DBB-B5B5-C3CB-BDD8C5F71133}"/>
              </a:ext>
            </a:extLst>
          </p:cNvPr>
          <p:cNvSpPr/>
          <p:nvPr/>
        </p:nvSpPr>
        <p:spPr>
          <a:xfrm>
            <a:off x="5077301" y="7100213"/>
            <a:ext cx="3104198" cy="7318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 sz="16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2" name="Google Shape;152;p5">
            <a:extLst>
              <a:ext uri="{FF2B5EF4-FFF2-40B4-BE49-F238E27FC236}">
                <a16:creationId xmlns:a16="http://schemas.microsoft.com/office/drawing/2014/main" id="{CBA93AD7-CD0C-C09C-F0BC-09900B05EDBF}"/>
              </a:ext>
            </a:extLst>
          </p:cNvPr>
          <p:cNvSpPr/>
          <p:nvPr/>
        </p:nvSpPr>
        <p:spPr>
          <a:xfrm>
            <a:off x="9027081" y="6784578"/>
            <a:ext cx="1793915" cy="224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937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 sz="16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3" name="Google Shape;153;p5">
            <a:extLst>
              <a:ext uri="{FF2B5EF4-FFF2-40B4-BE49-F238E27FC236}">
                <a16:creationId xmlns:a16="http://schemas.microsoft.com/office/drawing/2014/main" id="{F051060C-A710-029F-D495-EAA70BD5F618}"/>
              </a:ext>
            </a:extLst>
          </p:cNvPr>
          <p:cNvSpPr/>
          <p:nvPr/>
        </p:nvSpPr>
        <p:spPr>
          <a:xfrm>
            <a:off x="8371999" y="7100213"/>
            <a:ext cx="3104198" cy="7318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 sz="16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6F353DA-7794-0E7B-DCB9-60A0055758D8}"/>
              </a:ext>
            </a:extLst>
          </p:cNvPr>
          <p:cNvSpPr txBox="1">
            <a:spLocks/>
          </p:cNvSpPr>
          <p:nvPr/>
        </p:nvSpPr>
        <p:spPr>
          <a:xfrm>
            <a:off x="446315" y="351555"/>
            <a:ext cx="8119383" cy="4616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000" b="1" dirty="0">
                <a:solidFill>
                  <a:srgbClr val="A20000"/>
                </a:solidFill>
                <a:latin typeface="Vodafone Rg" panose="020B0606080202020204" pitchFamily="34" charset="0"/>
              </a:rPr>
              <a:t>Demo video of </a:t>
            </a:r>
            <a:r>
              <a:rPr lang="en-US" sz="3000" b="1" dirty="0" err="1">
                <a:solidFill>
                  <a:srgbClr val="A20000"/>
                </a:solidFill>
                <a:latin typeface="Vodafone Rg" panose="020B0606080202020204" pitchFamily="34" charset="0"/>
              </a:rPr>
              <a:t>RouteSync</a:t>
            </a:r>
            <a:r>
              <a:rPr lang="en-US" sz="3000" b="1" dirty="0">
                <a:solidFill>
                  <a:srgbClr val="A20000"/>
                </a:solidFill>
                <a:latin typeface="Vodafone Rg" panose="020B0606080202020204" pitchFamily="34" charset="0"/>
              </a:rPr>
              <a:t> -</a:t>
            </a:r>
          </a:p>
        </p:txBody>
      </p:sp>
      <p:pic>
        <p:nvPicPr>
          <p:cNvPr id="8" name="Video 7">
            <a:hlinkClick r:id="" action="ppaction://media"/>
            <a:extLst>
              <a:ext uri="{FF2B5EF4-FFF2-40B4-BE49-F238E27FC236}">
                <a16:creationId xmlns:a16="http://schemas.microsoft.com/office/drawing/2014/main" id="{DF639A37-9AEA-BE96-3167-79E95A870A6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66700" y="813220"/>
            <a:ext cx="11299370" cy="536285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A97922F-EA01-522F-4579-269260A2D6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32028" y="6517911"/>
            <a:ext cx="1600000" cy="5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713180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7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>
          <a:extLst>
            <a:ext uri="{FF2B5EF4-FFF2-40B4-BE49-F238E27FC236}">
              <a16:creationId xmlns:a16="http://schemas.microsoft.com/office/drawing/2014/main" id="{416CE90F-71E3-21D0-BA78-91A9113233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2" name="Group 271">
            <a:extLst>
              <a:ext uri="{FF2B5EF4-FFF2-40B4-BE49-F238E27FC236}">
                <a16:creationId xmlns:a16="http://schemas.microsoft.com/office/drawing/2014/main" id="{5A0F0C55-C4ED-73D3-F786-5FA02ACE6D68}"/>
              </a:ext>
            </a:extLst>
          </p:cNvPr>
          <p:cNvGrpSpPr/>
          <p:nvPr/>
        </p:nvGrpSpPr>
        <p:grpSpPr>
          <a:xfrm>
            <a:off x="276604" y="593957"/>
            <a:ext cx="10611271" cy="5797437"/>
            <a:chOff x="281058" y="463328"/>
            <a:chExt cx="10611271" cy="5797437"/>
          </a:xfrm>
        </p:grpSpPr>
        <p:sp>
          <p:nvSpPr>
            <p:cNvPr id="16" name="TextBox 17">
              <a:extLst>
                <a:ext uri="{FF2B5EF4-FFF2-40B4-BE49-F238E27FC236}">
                  <a16:creationId xmlns:a16="http://schemas.microsoft.com/office/drawing/2014/main" id="{30C12B85-4224-F44F-3211-CE60E766CF75}"/>
                </a:ext>
              </a:extLst>
            </p:cNvPr>
            <p:cNvSpPr txBox="1"/>
            <p:nvPr/>
          </p:nvSpPr>
          <p:spPr>
            <a:xfrm rot="10800000">
              <a:off x="1645916" y="3344430"/>
              <a:ext cx="322224" cy="1871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56"/>
                </a:lnSpc>
              </a:pPr>
              <a:endParaRPr/>
            </a:p>
          </p:txBody>
        </p:sp>
        <p:grpSp>
          <p:nvGrpSpPr>
            <p:cNvPr id="264" name="Group 263">
              <a:extLst>
                <a:ext uri="{FF2B5EF4-FFF2-40B4-BE49-F238E27FC236}">
                  <a16:creationId xmlns:a16="http://schemas.microsoft.com/office/drawing/2014/main" id="{F3F7E365-9D38-5677-7432-BDFD7217AEB3}"/>
                </a:ext>
              </a:extLst>
            </p:cNvPr>
            <p:cNvGrpSpPr/>
            <p:nvPr/>
          </p:nvGrpSpPr>
          <p:grpSpPr>
            <a:xfrm>
              <a:off x="573756" y="1250947"/>
              <a:ext cx="9683508" cy="3115417"/>
              <a:chOff x="573756" y="1250947"/>
              <a:chExt cx="9683508" cy="3115417"/>
            </a:xfrm>
          </p:grpSpPr>
          <p:sp>
            <p:nvSpPr>
              <p:cNvPr id="43" name="Rectangle: Rounded Corners 42">
                <a:extLst>
                  <a:ext uri="{FF2B5EF4-FFF2-40B4-BE49-F238E27FC236}">
                    <a16:creationId xmlns:a16="http://schemas.microsoft.com/office/drawing/2014/main" id="{6218766B-427A-8F11-3719-323D25F6AB5B}"/>
                  </a:ext>
                </a:extLst>
              </p:cNvPr>
              <p:cNvSpPr/>
              <p:nvPr/>
            </p:nvSpPr>
            <p:spPr>
              <a:xfrm>
                <a:off x="1007333" y="1250947"/>
                <a:ext cx="9249931" cy="1070834"/>
              </a:xfrm>
              <a:prstGeom prst="roundRect">
                <a:avLst>
                  <a:gd name="adj" fmla="val 12163"/>
                </a:avLst>
              </a:prstGeom>
              <a:solidFill>
                <a:srgbClr val="EAE0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1" name="Group 12">
                <a:extLst>
                  <a:ext uri="{FF2B5EF4-FFF2-40B4-BE49-F238E27FC236}">
                    <a16:creationId xmlns:a16="http://schemas.microsoft.com/office/drawing/2014/main" id="{85D85324-4782-DA38-3181-939FE970DF09}"/>
                  </a:ext>
                </a:extLst>
              </p:cNvPr>
              <p:cNvGrpSpPr/>
              <p:nvPr/>
            </p:nvGrpSpPr>
            <p:grpSpPr>
              <a:xfrm>
                <a:off x="573756" y="1369609"/>
                <a:ext cx="1512029" cy="2996755"/>
                <a:chOff x="-924696" y="-2555994"/>
                <a:chExt cx="1661296" cy="3292594"/>
              </a:xfrm>
            </p:grpSpPr>
            <p:sp>
              <p:nvSpPr>
                <p:cNvPr id="12" name="Freeform 13">
                  <a:extLst>
                    <a:ext uri="{FF2B5EF4-FFF2-40B4-BE49-F238E27FC236}">
                      <a16:creationId xmlns:a16="http://schemas.microsoft.com/office/drawing/2014/main" id="{00CE095B-0352-5A86-8F44-BFF62C7F233F}"/>
                    </a:ext>
                  </a:extLst>
                </p:cNvPr>
                <p:cNvSpPr/>
                <p:nvPr/>
              </p:nvSpPr>
              <p:spPr>
                <a:xfrm>
                  <a:off x="-924696" y="-2555994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9366E4"/>
                </a:solidFill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13" name="TextBox 14">
                  <a:extLst>
                    <a:ext uri="{FF2B5EF4-FFF2-40B4-BE49-F238E27FC236}">
                      <a16:creationId xmlns:a16="http://schemas.microsoft.com/office/drawing/2014/main" id="{6B67DE5C-1244-20F1-4D7E-9934E36B209E}"/>
                    </a:ext>
                  </a:extLst>
                </p:cNvPr>
                <p:cNvSpPr txBox="1"/>
                <p:nvPr/>
              </p:nvSpPr>
              <p:spPr>
                <a:xfrm>
                  <a:off x="76200" y="38100"/>
                  <a:ext cx="660400" cy="698500"/>
                </a:xfrm>
                <a:prstGeom prst="rect">
                  <a:avLst/>
                </a:prstGeom>
              </p:spPr>
              <p:txBody>
                <a:bodyPr lIns="71438" tIns="71438" rIns="71438" bIns="71438" rtlCol="0" anchor="ctr"/>
                <a:lstStyle/>
                <a:p>
                  <a:pPr algn="ctr">
                    <a:lnSpc>
                      <a:spcPts val="2756"/>
                    </a:lnSpc>
                  </a:pPr>
                  <a:endParaRPr/>
                </a:p>
              </p:txBody>
            </p:sp>
          </p:grpSp>
        </p:grpSp>
        <p:sp>
          <p:nvSpPr>
            <p:cNvPr id="21" name="TextBox 28">
              <a:extLst>
                <a:ext uri="{FF2B5EF4-FFF2-40B4-BE49-F238E27FC236}">
                  <a16:creationId xmlns:a16="http://schemas.microsoft.com/office/drawing/2014/main" id="{B55FB2A9-2596-3DBB-2929-8F12CC8F5F22}"/>
                </a:ext>
              </a:extLst>
            </p:cNvPr>
            <p:cNvSpPr txBox="1"/>
            <p:nvPr/>
          </p:nvSpPr>
          <p:spPr>
            <a:xfrm rot="10800000">
              <a:off x="4565711" y="3333544"/>
              <a:ext cx="322224" cy="1871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56"/>
                </a:lnSpc>
              </a:pPr>
              <a:endParaRPr dirty="0"/>
            </a:p>
          </p:txBody>
        </p:sp>
        <p:sp>
          <p:nvSpPr>
            <p:cNvPr id="31" name="TextBox 50">
              <a:extLst>
                <a:ext uri="{FF2B5EF4-FFF2-40B4-BE49-F238E27FC236}">
                  <a16:creationId xmlns:a16="http://schemas.microsoft.com/office/drawing/2014/main" id="{CE7EDB0A-BC9B-79CB-24BE-2653F5A7A5F1}"/>
                </a:ext>
              </a:extLst>
            </p:cNvPr>
            <p:cNvSpPr txBox="1"/>
            <p:nvPr/>
          </p:nvSpPr>
          <p:spPr>
            <a:xfrm rot="10800000">
              <a:off x="10405300" y="3333544"/>
              <a:ext cx="322224" cy="1871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56"/>
                </a:lnSpc>
              </a:pPr>
              <a:endParaRPr/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A97FD81C-0149-F0F9-B29B-A63A83016ED6}"/>
                </a:ext>
              </a:extLst>
            </p:cNvPr>
            <p:cNvGrpSpPr/>
            <p:nvPr/>
          </p:nvGrpSpPr>
          <p:grpSpPr>
            <a:xfrm>
              <a:off x="281058" y="463328"/>
              <a:ext cx="8177804" cy="2225690"/>
              <a:chOff x="-1089617" y="-297294"/>
              <a:chExt cx="2581249" cy="833384"/>
            </a:xfrm>
          </p:grpSpPr>
          <p:sp>
            <p:nvSpPr>
              <p:cNvPr id="35" name="Freeform 4">
                <a:extLst>
                  <a:ext uri="{FF2B5EF4-FFF2-40B4-BE49-F238E27FC236}">
                    <a16:creationId xmlns:a16="http://schemas.microsoft.com/office/drawing/2014/main" id="{09479399-83E8-2DB1-55BC-B38C11DDA0E3}"/>
                  </a:ext>
                </a:extLst>
              </p:cNvPr>
              <p:cNvSpPr/>
              <p:nvPr/>
            </p:nvSpPr>
            <p:spPr>
              <a:xfrm>
                <a:off x="-1089617" y="-297294"/>
                <a:ext cx="1319415" cy="247916"/>
              </a:xfrm>
              <a:custGeom>
                <a:avLst/>
                <a:gdLst/>
                <a:ahLst/>
                <a:cxnLst/>
                <a:rect l="l" t="t" r="r" b="b"/>
                <a:pathLst>
                  <a:path w="1491632" h="536090">
                    <a:moveTo>
                      <a:pt x="49148" y="0"/>
                    </a:moveTo>
                    <a:lnTo>
                      <a:pt x="1442485" y="0"/>
                    </a:lnTo>
                    <a:cubicBezTo>
                      <a:pt x="1455519" y="0"/>
                      <a:pt x="1468020" y="5178"/>
                      <a:pt x="1477237" y="14395"/>
                    </a:cubicBezTo>
                    <a:cubicBezTo>
                      <a:pt x="1486454" y="23612"/>
                      <a:pt x="1491632" y="36113"/>
                      <a:pt x="1491632" y="49148"/>
                    </a:cubicBezTo>
                    <a:lnTo>
                      <a:pt x="1491632" y="486943"/>
                    </a:lnTo>
                    <a:cubicBezTo>
                      <a:pt x="1491632" y="514086"/>
                      <a:pt x="1469628" y="536090"/>
                      <a:pt x="1442485" y="536090"/>
                    </a:cubicBezTo>
                    <a:lnTo>
                      <a:pt x="49148" y="536090"/>
                    </a:lnTo>
                    <a:cubicBezTo>
                      <a:pt x="36113" y="536090"/>
                      <a:pt x="23612" y="530912"/>
                      <a:pt x="14395" y="521695"/>
                    </a:cubicBezTo>
                    <a:cubicBezTo>
                      <a:pt x="5178" y="512478"/>
                      <a:pt x="0" y="499977"/>
                      <a:pt x="0" y="486943"/>
                    </a:cubicBezTo>
                    <a:lnTo>
                      <a:pt x="0" y="49148"/>
                    </a:lnTo>
                    <a:cubicBezTo>
                      <a:pt x="0" y="36113"/>
                      <a:pt x="5178" y="23612"/>
                      <a:pt x="14395" y="14395"/>
                    </a:cubicBezTo>
                    <a:cubicBezTo>
                      <a:pt x="23612" y="5178"/>
                      <a:pt x="36113" y="0"/>
                      <a:pt x="49148" y="0"/>
                    </a:cubicBezTo>
                    <a:close/>
                  </a:path>
                </a:pathLst>
              </a:custGeom>
              <a:solidFill>
                <a:srgbClr val="E60000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5DA3D8B-B5DD-7653-F378-8E24EC7A7EDA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491632" cy="57419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55" name="Rectangle: Rounded Corners 54">
              <a:extLst>
                <a:ext uri="{FF2B5EF4-FFF2-40B4-BE49-F238E27FC236}">
                  <a16:creationId xmlns:a16="http://schemas.microsoft.com/office/drawing/2014/main" id="{57C4C512-4ECE-6B9E-EE0A-46CC1EE1C694}"/>
                </a:ext>
              </a:extLst>
            </p:cNvPr>
            <p:cNvSpPr/>
            <p:nvPr/>
          </p:nvSpPr>
          <p:spPr>
            <a:xfrm>
              <a:off x="1041334" y="2558346"/>
              <a:ext cx="9283410" cy="1047074"/>
            </a:xfrm>
            <a:prstGeom prst="roundRect">
              <a:avLst>
                <a:gd name="adj" fmla="val 12163"/>
              </a:avLst>
            </a:prstGeom>
            <a:solidFill>
              <a:srgbClr val="FFBEC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56" name="Group 12">
              <a:extLst>
                <a:ext uri="{FF2B5EF4-FFF2-40B4-BE49-F238E27FC236}">
                  <a16:creationId xmlns:a16="http://schemas.microsoft.com/office/drawing/2014/main" id="{05D112A7-6BD1-67D3-65D8-FF2E28353C4C}"/>
                </a:ext>
              </a:extLst>
            </p:cNvPr>
            <p:cNvGrpSpPr/>
            <p:nvPr/>
          </p:nvGrpSpPr>
          <p:grpSpPr>
            <a:xfrm>
              <a:off x="608612" y="2673918"/>
              <a:ext cx="4398173" cy="1692445"/>
              <a:chOff x="-4095760" y="-1122923"/>
              <a:chExt cx="4832360" cy="1859523"/>
            </a:xfrm>
          </p:grpSpPr>
          <p:sp>
            <p:nvSpPr>
              <p:cNvPr id="58" name="Freeform 13">
                <a:extLst>
                  <a:ext uri="{FF2B5EF4-FFF2-40B4-BE49-F238E27FC236}">
                    <a16:creationId xmlns:a16="http://schemas.microsoft.com/office/drawing/2014/main" id="{B9857297-281F-4E28-6CA1-D4F6EE50AFA1}"/>
                  </a:ext>
                </a:extLst>
              </p:cNvPr>
              <p:cNvSpPr/>
              <p:nvPr/>
            </p:nvSpPr>
            <p:spPr>
              <a:xfrm>
                <a:off x="-4095760" y="-1122923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717F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9" name="TextBox 14">
                <a:extLst>
                  <a:ext uri="{FF2B5EF4-FFF2-40B4-BE49-F238E27FC236}">
                    <a16:creationId xmlns:a16="http://schemas.microsoft.com/office/drawing/2014/main" id="{221723EC-4D08-BA6D-10A0-D3745F82D13B}"/>
                  </a:ext>
                </a:extLst>
              </p:cNvPr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71438" tIns="71438" rIns="71438" bIns="71438" rtlCol="0" anchor="ctr"/>
              <a:lstStyle/>
              <a:p>
                <a:pPr algn="ctr">
                  <a:lnSpc>
                    <a:spcPts val="2756"/>
                  </a:lnSpc>
                </a:pPr>
                <a:endParaRPr/>
              </a:p>
            </p:txBody>
          </p:sp>
        </p:grpSp>
        <p:grpSp>
          <p:nvGrpSpPr>
            <p:cNvPr id="266" name="Group 265">
              <a:extLst>
                <a:ext uri="{FF2B5EF4-FFF2-40B4-BE49-F238E27FC236}">
                  <a16:creationId xmlns:a16="http://schemas.microsoft.com/office/drawing/2014/main" id="{1AE630B3-5C58-A2B2-DDEF-E3B80293A1D9}"/>
                </a:ext>
              </a:extLst>
            </p:cNvPr>
            <p:cNvGrpSpPr/>
            <p:nvPr/>
          </p:nvGrpSpPr>
          <p:grpSpPr>
            <a:xfrm>
              <a:off x="597382" y="3730624"/>
              <a:ext cx="9716835" cy="2438705"/>
              <a:chOff x="597382" y="3730624"/>
              <a:chExt cx="9716835" cy="2438705"/>
            </a:xfrm>
          </p:grpSpPr>
          <p:sp>
            <p:nvSpPr>
              <p:cNvPr id="61" name="Rectangle: Rounded Corners 60">
                <a:extLst>
                  <a:ext uri="{FF2B5EF4-FFF2-40B4-BE49-F238E27FC236}">
                    <a16:creationId xmlns:a16="http://schemas.microsoft.com/office/drawing/2014/main" id="{DDD12D05-AB43-5D57-4A54-2E4382BE7029}"/>
                  </a:ext>
                </a:extLst>
              </p:cNvPr>
              <p:cNvSpPr/>
              <p:nvPr/>
            </p:nvSpPr>
            <p:spPr>
              <a:xfrm>
                <a:off x="1041334" y="3905518"/>
                <a:ext cx="9272883" cy="984885"/>
              </a:xfrm>
              <a:prstGeom prst="roundRect">
                <a:avLst>
                  <a:gd name="adj" fmla="val 12163"/>
                </a:avLst>
              </a:prstGeom>
              <a:solidFill>
                <a:srgbClr val="B5EBE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62" name="Group 12">
                <a:extLst>
                  <a:ext uri="{FF2B5EF4-FFF2-40B4-BE49-F238E27FC236}">
                    <a16:creationId xmlns:a16="http://schemas.microsoft.com/office/drawing/2014/main" id="{CE977FBB-2A3F-EA9D-C403-E269865BF7A0}"/>
                  </a:ext>
                </a:extLst>
              </p:cNvPr>
              <p:cNvGrpSpPr/>
              <p:nvPr/>
            </p:nvGrpSpPr>
            <p:grpSpPr>
              <a:xfrm>
                <a:off x="597382" y="3730624"/>
                <a:ext cx="7330403" cy="1074979"/>
                <a:chOff x="-7317460" y="38100"/>
                <a:chExt cx="8054060" cy="1181100"/>
              </a:xfrm>
            </p:grpSpPr>
            <p:sp>
              <p:nvSpPr>
                <p:cNvPr id="256" name="Freeform 13">
                  <a:extLst>
                    <a:ext uri="{FF2B5EF4-FFF2-40B4-BE49-F238E27FC236}">
                      <a16:creationId xmlns:a16="http://schemas.microsoft.com/office/drawing/2014/main" id="{F84E8388-7097-537E-A42F-A19963DD6010}"/>
                    </a:ext>
                  </a:extLst>
                </p:cNvPr>
                <p:cNvSpPr/>
                <p:nvPr/>
              </p:nvSpPr>
              <p:spPr>
                <a:xfrm>
                  <a:off x="-7317460" y="40640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45CDD7"/>
                </a:solidFill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57" name="TextBox 14">
                  <a:extLst>
                    <a:ext uri="{FF2B5EF4-FFF2-40B4-BE49-F238E27FC236}">
                      <a16:creationId xmlns:a16="http://schemas.microsoft.com/office/drawing/2014/main" id="{A85665AF-1AD7-E2AB-4403-E70EF8731BA2}"/>
                    </a:ext>
                  </a:extLst>
                </p:cNvPr>
                <p:cNvSpPr txBox="1"/>
                <p:nvPr/>
              </p:nvSpPr>
              <p:spPr>
                <a:xfrm>
                  <a:off x="76200" y="38100"/>
                  <a:ext cx="660400" cy="698500"/>
                </a:xfrm>
                <a:prstGeom prst="rect">
                  <a:avLst/>
                </a:prstGeom>
              </p:spPr>
              <p:txBody>
                <a:bodyPr lIns="71438" tIns="71438" rIns="71438" bIns="71438" rtlCol="0" anchor="ctr"/>
                <a:lstStyle/>
                <a:p>
                  <a:pPr algn="ctr">
                    <a:lnSpc>
                      <a:spcPts val="2756"/>
                    </a:lnSpc>
                  </a:pPr>
                  <a:endParaRPr/>
                </a:p>
              </p:txBody>
            </p:sp>
          </p:grpSp>
          <p:sp>
            <p:nvSpPr>
              <p:cNvPr id="63" name="TextBox 67">
                <a:extLst>
                  <a:ext uri="{FF2B5EF4-FFF2-40B4-BE49-F238E27FC236}">
                    <a16:creationId xmlns:a16="http://schemas.microsoft.com/office/drawing/2014/main" id="{8EBC4D73-38E9-30E6-95AB-F83325732C60}"/>
                  </a:ext>
                </a:extLst>
              </p:cNvPr>
              <p:cNvSpPr txBox="1"/>
              <p:nvPr/>
            </p:nvSpPr>
            <p:spPr>
              <a:xfrm>
                <a:off x="6307863" y="5184444"/>
                <a:ext cx="2453813" cy="984885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marL="0" lvl="0" indent="0" algn="ctr">
                  <a:spcBef>
                    <a:spcPct val="0"/>
                  </a:spcBef>
                </a:pPr>
                <a:r>
                  <a:rPr lang="en-US" sz="1600" dirty="0">
                    <a:solidFill>
                      <a:srgbClr val="1C1C1A"/>
                    </a:solidFill>
                    <a:latin typeface="Calibri" panose="020F0502020204030204" pitchFamily="34" charset="0"/>
                    <a:ea typeface="Montserrat Ultra-Bold"/>
                    <a:cs typeface="Calibri" panose="020F0502020204030204" pitchFamily="34" charset="0"/>
                    <a:sym typeface="Montserrat Ultra-Bold"/>
                  </a:rPr>
                  <a:t>Granite‑guarded outputs ensure bias‑free, regulation‑compliant</a:t>
                </a:r>
              </a:p>
              <a:p>
                <a:pPr marL="0" lvl="0" indent="0" algn="ctr">
                  <a:spcBef>
                    <a:spcPct val="0"/>
                  </a:spcBef>
                </a:pPr>
                <a:r>
                  <a:rPr lang="en-US" sz="1600" dirty="0">
                    <a:solidFill>
                      <a:srgbClr val="1C1C1A"/>
                    </a:solidFill>
                    <a:latin typeface="Calibri" panose="020F0502020204030204" pitchFamily="34" charset="0"/>
                    <a:ea typeface="Montserrat Ultra-Bold"/>
                    <a:cs typeface="Calibri" panose="020F0502020204030204" pitchFamily="34" charset="0"/>
                    <a:sym typeface="Montserrat Ultra-Bold"/>
                  </a:rPr>
                  <a:t>  advice.</a:t>
                </a:r>
              </a:p>
            </p:txBody>
          </p:sp>
        </p:grpSp>
        <p:grpSp>
          <p:nvGrpSpPr>
            <p:cNvPr id="265" name="Group 264">
              <a:extLst>
                <a:ext uri="{FF2B5EF4-FFF2-40B4-BE49-F238E27FC236}">
                  <a16:creationId xmlns:a16="http://schemas.microsoft.com/office/drawing/2014/main" id="{E6D60434-4316-155A-0818-987A000FFBCF}"/>
                </a:ext>
              </a:extLst>
            </p:cNvPr>
            <p:cNvGrpSpPr/>
            <p:nvPr/>
          </p:nvGrpSpPr>
          <p:grpSpPr>
            <a:xfrm>
              <a:off x="608612" y="3730624"/>
              <a:ext cx="10283717" cy="2530141"/>
              <a:chOff x="565068" y="3730624"/>
              <a:chExt cx="10283717" cy="2530141"/>
            </a:xfrm>
          </p:grpSpPr>
          <p:sp>
            <p:nvSpPr>
              <p:cNvPr id="259" name="Rectangle: Rounded Corners 258">
                <a:extLst>
                  <a:ext uri="{FF2B5EF4-FFF2-40B4-BE49-F238E27FC236}">
                    <a16:creationId xmlns:a16="http://schemas.microsoft.com/office/drawing/2014/main" id="{3F4BAC24-ED77-36E4-A157-80391A5CA286}"/>
                  </a:ext>
                </a:extLst>
              </p:cNvPr>
              <p:cNvSpPr/>
              <p:nvPr/>
            </p:nvSpPr>
            <p:spPr>
              <a:xfrm>
                <a:off x="1028988" y="5227133"/>
                <a:ext cx="9297863" cy="1033632"/>
              </a:xfrm>
              <a:prstGeom prst="roundRect">
                <a:avLst>
                  <a:gd name="adj" fmla="val 12163"/>
                </a:avLst>
              </a:prstGeom>
              <a:solidFill>
                <a:srgbClr val="FFE8A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60" name="Group 12">
                <a:extLst>
                  <a:ext uri="{FF2B5EF4-FFF2-40B4-BE49-F238E27FC236}">
                    <a16:creationId xmlns:a16="http://schemas.microsoft.com/office/drawing/2014/main" id="{8B4E89B2-223F-C7D1-2EFC-13C6A7C5AE2A}"/>
                  </a:ext>
                </a:extLst>
              </p:cNvPr>
              <p:cNvGrpSpPr/>
              <p:nvPr/>
            </p:nvGrpSpPr>
            <p:grpSpPr>
              <a:xfrm>
                <a:off x="565068" y="3730624"/>
                <a:ext cx="10283717" cy="2391379"/>
                <a:chOff x="-10562324" y="38100"/>
                <a:chExt cx="11298924" cy="2627456"/>
              </a:xfrm>
            </p:grpSpPr>
            <p:sp>
              <p:nvSpPr>
                <p:cNvPr id="262" name="Freeform 13">
                  <a:extLst>
                    <a:ext uri="{FF2B5EF4-FFF2-40B4-BE49-F238E27FC236}">
                      <a16:creationId xmlns:a16="http://schemas.microsoft.com/office/drawing/2014/main" id="{1B5301FD-63F9-66AE-EFC4-70A1A5F54CF1}"/>
                    </a:ext>
                  </a:extLst>
                </p:cNvPr>
                <p:cNvSpPr/>
                <p:nvPr/>
              </p:nvSpPr>
              <p:spPr>
                <a:xfrm>
                  <a:off x="-10562324" y="1852756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F2B300"/>
                </a:solidFill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63" name="TextBox 14">
                  <a:extLst>
                    <a:ext uri="{FF2B5EF4-FFF2-40B4-BE49-F238E27FC236}">
                      <a16:creationId xmlns:a16="http://schemas.microsoft.com/office/drawing/2014/main" id="{E27C0660-7BF6-4D64-7D02-A5DCC3DBEEBA}"/>
                    </a:ext>
                  </a:extLst>
                </p:cNvPr>
                <p:cNvSpPr txBox="1"/>
                <p:nvPr/>
              </p:nvSpPr>
              <p:spPr>
                <a:xfrm>
                  <a:off x="76200" y="38100"/>
                  <a:ext cx="660400" cy="698500"/>
                </a:xfrm>
                <a:prstGeom prst="rect">
                  <a:avLst/>
                </a:prstGeom>
              </p:spPr>
              <p:txBody>
                <a:bodyPr lIns="71438" tIns="71438" rIns="71438" bIns="71438" rtlCol="0" anchor="ctr"/>
                <a:lstStyle/>
                <a:p>
                  <a:pPr algn="ctr">
                    <a:lnSpc>
                      <a:spcPts val="2756"/>
                    </a:lnSpc>
                  </a:pPr>
                  <a:endParaRPr/>
                </a:p>
              </p:txBody>
            </p:sp>
          </p:grpSp>
        </p:grpSp>
        <p:sp>
          <p:nvSpPr>
            <p:cNvPr id="267" name="TextBox 266">
              <a:extLst>
                <a:ext uri="{FF2B5EF4-FFF2-40B4-BE49-F238E27FC236}">
                  <a16:creationId xmlns:a16="http://schemas.microsoft.com/office/drawing/2014/main" id="{811D45E9-C7B4-655D-8AA7-5D019C706921}"/>
                </a:ext>
              </a:extLst>
            </p:cNvPr>
            <p:cNvSpPr txBox="1"/>
            <p:nvPr/>
          </p:nvSpPr>
          <p:spPr>
            <a:xfrm>
              <a:off x="786913" y="1532276"/>
              <a:ext cx="37196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268" name="TextBox 267">
              <a:extLst>
                <a:ext uri="{FF2B5EF4-FFF2-40B4-BE49-F238E27FC236}">
                  <a16:creationId xmlns:a16="http://schemas.microsoft.com/office/drawing/2014/main" id="{484C45E9-5698-B4DF-F0E9-EEE2382548E0}"/>
                </a:ext>
              </a:extLst>
            </p:cNvPr>
            <p:cNvSpPr txBox="1"/>
            <p:nvPr/>
          </p:nvSpPr>
          <p:spPr>
            <a:xfrm>
              <a:off x="819229" y="2837002"/>
              <a:ext cx="34834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bg1"/>
                  </a:solidFill>
                </a:rPr>
                <a:t>2</a:t>
              </a:r>
            </a:p>
          </p:txBody>
        </p:sp>
        <p:sp>
          <p:nvSpPr>
            <p:cNvPr id="269" name="TextBox 268">
              <a:extLst>
                <a:ext uri="{FF2B5EF4-FFF2-40B4-BE49-F238E27FC236}">
                  <a16:creationId xmlns:a16="http://schemas.microsoft.com/office/drawing/2014/main" id="{948D7C18-0C84-065B-11A8-4AD7B0D132B3}"/>
                </a:ext>
              </a:extLst>
            </p:cNvPr>
            <p:cNvSpPr txBox="1"/>
            <p:nvPr/>
          </p:nvSpPr>
          <p:spPr>
            <a:xfrm>
              <a:off x="797131" y="4242768"/>
              <a:ext cx="34834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bg1"/>
                  </a:solidFill>
                </a:rPr>
                <a:t>3</a:t>
              </a:r>
            </a:p>
          </p:txBody>
        </p:sp>
        <p:sp>
          <p:nvSpPr>
            <p:cNvPr id="270" name="TextBox 269">
              <a:extLst>
                <a:ext uri="{FF2B5EF4-FFF2-40B4-BE49-F238E27FC236}">
                  <a16:creationId xmlns:a16="http://schemas.microsoft.com/office/drawing/2014/main" id="{3BB405DF-0F85-5D98-7321-8788D591BE04}"/>
                </a:ext>
              </a:extLst>
            </p:cNvPr>
            <p:cNvSpPr txBox="1"/>
            <p:nvPr/>
          </p:nvSpPr>
          <p:spPr>
            <a:xfrm>
              <a:off x="833161" y="5561874"/>
              <a:ext cx="34834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bg1"/>
                  </a:solidFill>
                </a:rPr>
                <a:t>4</a:t>
              </a:r>
            </a:p>
          </p:txBody>
        </p:sp>
        <p:sp>
          <p:nvSpPr>
            <p:cNvPr id="271" name="Title 1">
              <a:extLst>
                <a:ext uri="{FF2B5EF4-FFF2-40B4-BE49-F238E27FC236}">
                  <a16:creationId xmlns:a16="http://schemas.microsoft.com/office/drawing/2014/main" id="{3AD084F1-FF05-8B2E-C4EB-73C914FCF854}"/>
                </a:ext>
              </a:extLst>
            </p:cNvPr>
            <p:cNvSpPr txBox="1">
              <a:spLocks/>
            </p:cNvSpPr>
            <p:nvPr/>
          </p:nvSpPr>
          <p:spPr>
            <a:xfrm>
              <a:off x="281058" y="611905"/>
              <a:ext cx="4180114" cy="461665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-US" sz="3000" b="1" dirty="0">
                  <a:solidFill>
                    <a:schemeClr val="tx1"/>
                  </a:solidFill>
                  <a:latin typeface="Vodafone Rg" panose="020B0606080202020204" pitchFamily="34" charset="0"/>
                </a:rPr>
                <a:t>Novelty and Uniqueness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711D280B-830D-0C07-D426-86BD429F7B2B}"/>
              </a:ext>
            </a:extLst>
          </p:cNvPr>
          <p:cNvSpPr txBox="1"/>
          <p:nvPr/>
        </p:nvSpPr>
        <p:spPr>
          <a:xfrm>
            <a:off x="1399504" y="4158951"/>
            <a:ext cx="878135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The "Single Pane of Glass" Experience:</a:t>
            </a:r>
            <a:r>
              <a:rPr lang="en-US" dirty="0"/>
              <a:t> We eliminate "app fatigue" by aggregating fragmented data into one unified dashboard, reducing the cognitive load and decision-making time for daily commuters.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18ED6E-6187-AC1A-0A7A-6E9777B32A45}"/>
              </a:ext>
            </a:extLst>
          </p:cNvPr>
          <p:cNvSpPr txBox="1"/>
          <p:nvPr/>
        </p:nvSpPr>
        <p:spPr>
          <a:xfrm>
            <a:off x="1482277" y="2849767"/>
            <a:ext cx="860061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RAAHI AI: Multilingual Voice Orchestration:</a:t>
            </a:r>
            <a:r>
              <a:rPr lang="en-US" dirty="0"/>
              <a:t> We introduce a voice-first, regional-language AI assistant that lowers the barrier to entry for diverse demographics, moving beyond traditional touch-interface limitations.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70DA1A-CEE1-3D46-6E42-D2532852F725}"/>
              </a:ext>
            </a:extLst>
          </p:cNvPr>
          <p:cNvSpPr txBox="1"/>
          <p:nvPr/>
        </p:nvSpPr>
        <p:spPr>
          <a:xfrm>
            <a:off x="1399505" y="1489779"/>
            <a:ext cx="835681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Unlike existing apps owned by transit providers (who favor their own fleets), </a:t>
            </a:r>
            <a:r>
              <a:rPr lang="en-US" dirty="0" err="1">
                <a:solidFill>
                  <a:schemeClr val="tx1"/>
                </a:solidFill>
              </a:rPr>
              <a:t>RouteSync</a:t>
            </a:r>
            <a:r>
              <a:rPr lang="en-US" dirty="0">
                <a:solidFill>
                  <a:schemeClr val="tx1"/>
                </a:solidFill>
              </a:rPr>
              <a:t> is </a:t>
            </a:r>
            <a:r>
              <a:rPr lang="en-US" b="1" dirty="0">
                <a:solidFill>
                  <a:schemeClr val="tx1"/>
                </a:solidFill>
              </a:rPr>
              <a:t>Modal-Neutral</a:t>
            </a:r>
            <a:r>
              <a:rPr lang="en-US" dirty="0"/>
              <a:t>. </a:t>
            </a:r>
            <a:r>
              <a:rPr lang="en-US" dirty="0">
                <a:solidFill>
                  <a:schemeClr val="tx1"/>
                </a:solidFill>
              </a:rPr>
              <a:t>And </a:t>
            </a:r>
            <a:r>
              <a:rPr lang="en-US" dirty="0" err="1">
                <a:solidFill>
                  <a:schemeClr val="tx1"/>
                </a:solidFill>
              </a:rPr>
              <a:t>RouteSync</a:t>
            </a:r>
            <a:r>
              <a:rPr lang="en-US" dirty="0">
                <a:solidFill>
                  <a:schemeClr val="tx1"/>
                </a:solidFill>
              </a:rPr>
              <a:t> has </a:t>
            </a:r>
            <a:r>
              <a:rPr lang="en-US" dirty="0"/>
              <a:t>Pr</a:t>
            </a:r>
            <a:r>
              <a:rPr lang="en-US" dirty="0">
                <a:solidFill>
                  <a:schemeClr val="tx1"/>
                </a:solidFill>
              </a:rPr>
              <a:t>oprietary Multi-Modal Heuristic Engine which suggest best path across disconnected  transit system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7EDF083-AFAE-0306-4B6F-BF0D56F64C0B}"/>
              </a:ext>
            </a:extLst>
          </p:cNvPr>
          <p:cNvSpPr txBox="1"/>
          <p:nvPr/>
        </p:nvSpPr>
        <p:spPr>
          <a:xfrm>
            <a:off x="1416420" y="5438183"/>
            <a:ext cx="7490815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Historical "Trip Analysis" Intelligence:</a:t>
            </a:r>
            <a:r>
              <a:rPr lang="en-US" dirty="0"/>
              <a:t> Our system provides a deep-dive analysis of past behavior—tracking pricing history and "Short Hop" vs. "Longest Journey" patterns—to optimize future spending and route selection.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2D8A36-13DC-4996-5B4D-996870A7EF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42220" y="6267517"/>
            <a:ext cx="1600000" cy="5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3423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>
          <a:extLst>
            <a:ext uri="{FF2B5EF4-FFF2-40B4-BE49-F238E27FC236}">
              <a16:creationId xmlns:a16="http://schemas.microsoft.com/office/drawing/2014/main" id="{6FA0F82B-7EE5-EAB0-F470-130BDAC825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1D050-BEFF-4AF9-79A5-9F5496DE1969}"/>
              </a:ext>
            </a:extLst>
          </p:cNvPr>
          <p:cNvSpPr txBox="1">
            <a:spLocks/>
          </p:cNvSpPr>
          <p:nvPr/>
        </p:nvSpPr>
        <p:spPr>
          <a:xfrm>
            <a:off x="446315" y="582388"/>
            <a:ext cx="8011885" cy="4616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000" b="1" dirty="0">
                <a:solidFill>
                  <a:srgbClr val="A20000"/>
                </a:solidFill>
                <a:latin typeface="Vodafone Rg" panose="020B0606080202020204" pitchFamily="34" charset="0"/>
              </a:rPr>
              <a:t>Future Scope &amp; </a:t>
            </a:r>
            <a:r>
              <a:rPr lang="en-US" sz="3000" b="1" dirty="0" err="1">
                <a:solidFill>
                  <a:srgbClr val="A20000"/>
                </a:solidFill>
                <a:latin typeface="Vodafone Rg" panose="020B0606080202020204" pitchFamily="34" charset="0"/>
              </a:rPr>
              <a:t>Github</a:t>
            </a:r>
            <a:r>
              <a:rPr lang="en-US" sz="3000" b="1" dirty="0">
                <a:solidFill>
                  <a:srgbClr val="A20000"/>
                </a:solidFill>
                <a:latin typeface="Vodafone Rg" panose="020B0606080202020204" pitchFamily="34" charset="0"/>
              </a:rPr>
              <a:t> Link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3BE2AF-617C-D092-0FE1-5D0AEDFB454D}"/>
              </a:ext>
            </a:extLst>
          </p:cNvPr>
          <p:cNvSpPr txBox="1"/>
          <p:nvPr/>
        </p:nvSpPr>
        <p:spPr>
          <a:xfrm>
            <a:off x="359227" y="1260416"/>
            <a:ext cx="10882993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1600" b="1" dirty="0"/>
              <a:t>Unified Mobility-as-a-Service (</a:t>
            </a:r>
            <a:r>
              <a:rPr lang="en-US" sz="1600" b="1" dirty="0" err="1"/>
              <a:t>MaaS</a:t>
            </a:r>
            <a:r>
              <a:rPr lang="en-US" sz="1600" b="1" dirty="0"/>
              <a:t>) Payment Integration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/>
              <a:t>Implementing a single "</a:t>
            </a:r>
            <a:r>
              <a:rPr lang="en-US" sz="1600" dirty="0" err="1"/>
              <a:t>RouteSync</a:t>
            </a:r>
            <a:r>
              <a:rPr lang="en-US" sz="1600" dirty="0"/>
              <a:t> Wallet" - With one tap or unified QR systems to handle cross-provider settlements.</a:t>
            </a:r>
          </a:p>
          <a:p>
            <a:endParaRPr lang="en-US" sz="1600" dirty="0"/>
          </a:p>
          <a:p>
            <a:r>
              <a:rPr lang="en-US" sz="1600" b="1" dirty="0"/>
              <a:t>2. V2X (Vehicle-to-Everything) Connectivity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/>
              <a:t>Integrating with Smart City IoT (Traffic lights, street sensors, and public Wi-Fi) to provide millisecond-accurate data. </a:t>
            </a:r>
          </a:p>
          <a:p>
            <a:endParaRPr lang="en-US" sz="1600" dirty="0"/>
          </a:p>
          <a:p>
            <a:r>
              <a:rPr lang="en-US" sz="1600" b="1" dirty="0"/>
              <a:t>3. Complete Implementation of Predictive "Digital Twin" Modeling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/>
              <a:t>Using historical data for </a:t>
            </a:r>
            <a:r>
              <a:rPr lang="en-US" sz="1600" b="1" dirty="0"/>
              <a:t>Urban Planning Insights</a:t>
            </a:r>
            <a:r>
              <a:rPr lang="en-US" sz="1600" dirty="0"/>
              <a:t>.</a:t>
            </a:r>
          </a:p>
          <a:p>
            <a:endParaRPr lang="en-US" sz="1600" dirty="0"/>
          </a:p>
          <a:p>
            <a:r>
              <a:rPr lang="en-US" sz="1600" b="1" dirty="0"/>
              <a:t>4. Scaling </a:t>
            </a:r>
            <a:r>
              <a:rPr lang="en-US" sz="1600" b="1" dirty="0" err="1"/>
              <a:t>RouteSync</a:t>
            </a:r>
            <a:r>
              <a:rPr lang="en-US" sz="1600" b="1" dirty="0"/>
              <a:t> to all  cities across India</a:t>
            </a:r>
            <a:br>
              <a:rPr lang="en-US" sz="1600" b="1" dirty="0"/>
            </a:br>
            <a:br>
              <a:rPr lang="en-US" sz="1600" b="1" dirty="0"/>
            </a:br>
            <a:r>
              <a:rPr lang="en-US" sz="1600" b="1" dirty="0"/>
              <a:t>5.  </a:t>
            </a:r>
          </a:p>
          <a:p>
            <a:endParaRPr lang="en-US" sz="1600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260D16A8-15AC-92AA-826E-181488F1D4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4763" y="4231379"/>
            <a:ext cx="10175596" cy="7848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Proprietary Carbon-Footprint Calculation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sz="1600" dirty="0"/>
              <a:t>Our intelligent optimization engine integrates real-time carbon emission analysis to recommend eco-efficient travel options, actively reducing carbon footprint and CO₂ emissions.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3D2F7C1-E31D-B886-71D1-B31E820375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42220" y="6267517"/>
            <a:ext cx="1600000" cy="53333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4EDD64C-39F3-E46A-2EB5-487B3F2CC3DD}"/>
              </a:ext>
            </a:extLst>
          </p:cNvPr>
          <p:cNvSpPr txBox="1"/>
          <p:nvPr/>
        </p:nvSpPr>
        <p:spPr>
          <a:xfrm>
            <a:off x="477828" y="5758766"/>
            <a:ext cx="10409466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The working  GitHub URL </a:t>
            </a:r>
            <a:r>
              <a:rPr lang="en-US" sz="1600" dirty="0">
                <a:latin typeface="Calibri"/>
                <a:cs typeface="Calibri"/>
              </a:rPr>
              <a:t>– </a:t>
            </a:r>
            <a:r>
              <a:rPr lang="en-US" sz="1600" dirty="0">
                <a:latin typeface="Calibri"/>
                <a:cs typeface="Calibri"/>
                <a:hlinkClick r:id="rId4"/>
              </a:rPr>
              <a:t>Click Here</a:t>
            </a:r>
            <a:endParaRPr lang="en-US" sz="1600" dirty="0">
              <a:latin typeface="Calibri"/>
              <a:cs typeface="Calibri"/>
            </a:endParaRPr>
          </a:p>
          <a:p>
            <a:endParaRPr lang="en-US" sz="1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36706720"/>
      </p:ext>
    </p:extLst>
  </p:cSld>
  <p:clrMapOvr>
    <a:masterClrMapping/>
  </p:clrMapOvr>
</p:sld>
</file>

<file path=ppt/theme/theme1.xml><?xml version="1.0" encoding="utf-8"?>
<a:theme xmlns:a="http://schemas.openxmlformats.org/drawingml/2006/main" name="Blank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Content Body Slid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Content Body Part_Internal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1017</TotalTime>
  <Words>661</Words>
  <Application>Microsoft Office PowerPoint</Application>
  <PresentationFormat>Widescreen</PresentationFormat>
  <Paragraphs>111</Paragraphs>
  <Slides>11</Slides>
  <Notes>8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11</vt:i4>
      </vt:variant>
    </vt:vector>
  </HeadingPairs>
  <TitlesOfParts>
    <vt:vector size="20" baseType="lpstr">
      <vt:lpstr>Aptos</vt:lpstr>
      <vt:lpstr>Arial</vt:lpstr>
      <vt:lpstr>Calibri</vt:lpstr>
      <vt:lpstr>Times New Roman</vt:lpstr>
      <vt:lpstr>Vodafone Rg</vt:lpstr>
      <vt:lpstr>Wingdings</vt:lpstr>
      <vt:lpstr>Blank</vt:lpstr>
      <vt:lpstr>Content Body Slide</vt:lpstr>
      <vt:lpstr>Content Body Part_Internal</vt:lpstr>
      <vt:lpstr>PowerPoint Presentation</vt:lpstr>
      <vt:lpstr>RouteSync One Ride Navigator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Manda Anirudh</dc:creator>
  <cp:lastModifiedBy>Aditya Tilekar</cp:lastModifiedBy>
  <cp:revision>18</cp:revision>
  <dcterms:created xsi:type="dcterms:W3CDTF">2025-07-08T05:06:56Z</dcterms:created>
  <dcterms:modified xsi:type="dcterms:W3CDTF">2026-02-24T09:46:04Z</dcterms:modified>
</cp:coreProperties>
</file>